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57" r:id="rId3"/>
    <p:sldId id="269" r:id="rId4"/>
    <p:sldId id="279" r:id="rId5"/>
    <p:sldId id="2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68" r:id="rId16"/>
    <p:sldId id="294" r:id="rId17"/>
    <p:sldId id="295" r:id="rId18"/>
    <p:sldId id="259" r:id="rId19"/>
    <p:sldId id="266" r:id="rId20"/>
    <p:sldId id="260" r:id="rId21"/>
    <p:sldId id="281" r:id="rId22"/>
    <p:sldId id="282" r:id="rId23"/>
    <p:sldId id="283" r:id="rId24"/>
    <p:sldId id="284" r:id="rId25"/>
    <p:sldId id="287" r:id="rId26"/>
    <p:sldId id="296" r:id="rId27"/>
    <p:sldId id="288" r:id="rId28"/>
    <p:sldId id="285" r:id="rId29"/>
    <p:sldId id="286" r:id="rId30"/>
    <p:sldId id="289" r:id="rId31"/>
    <p:sldId id="290" r:id="rId32"/>
    <p:sldId id="291" r:id="rId33"/>
    <p:sldId id="297" r:id="rId34"/>
    <p:sldId id="342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292" r:id="rId44"/>
    <p:sldId id="293" r:id="rId45"/>
    <p:sldId id="306" r:id="rId46"/>
    <p:sldId id="261" r:id="rId47"/>
    <p:sldId id="341" r:id="rId48"/>
    <p:sldId id="311" r:id="rId49"/>
    <p:sldId id="267" r:id="rId50"/>
    <p:sldId id="263" r:id="rId51"/>
    <p:sldId id="338" r:id="rId52"/>
    <p:sldId id="335" r:id="rId53"/>
    <p:sldId id="312" r:id="rId54"/>
    <p:sldId id="336" r:id="rId55"/>
    <p:sldId id="332" r:id="rId56"/>
    <p:sldId id="340" r:id="rId57"/>
    <p:sldId id="313" r:id="rId58"/>
    <p:sldId id="314" r:id="rId59"/>
    <p:sldId id="315" r:id="rId60"/>
    <p:sldId id="337" r:id="rId61"/>
    <p:sldId id="316" r:id="rId62"/>
    <p:sldId id="317" r:id="rId63"/>
    <p:sldId id="318" r:id="rId64"/>
    <p:sldId id="321" r:id="rId65"/>
    <p:sldId id="322" r:id="rId66"/>
    <p:sldId id="319" r:id="rId67"/>
    <p:sldId id="265" r:id="rId68"/>
    <p:sldId id="324" r:id="rId69"/>
    <p:sldId id="327" r:id="rId70"/>
    <p:sldId id="333" r:id="rId71"/>
    <p:sldId id="334" r:id="rId72"/>
    <p:sldId id="328" r:id="rId73"/>
    <p:sldId id="329" r:id="rId74"/>
    <p:sldId id="326" r:id="rId75"/>
    <p:sldId id="331" r:id="rId76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408"/>
    <a:srgbClr val="0037E6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5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484FF1-31D6-40CE-8830-607D5983B7C3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4272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38C85F-0FC4-445B-9ADD-918C819AC4CB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8560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  <a:endParaRPr lang="es-ES_tradnl" noProof="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  <a:endParaRPr lang="es-ES_tradnl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07950" y="115888"/>
            <a:ext cx="8928100" cy="5905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63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107950" y="3540125"/>
            <a:ext cx="892810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20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668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85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19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92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10795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908050"/>
            <a:ext cx="4387850" cy="5113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99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0795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38785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0795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540125"/>
            <a:ext cx="438785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31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7207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" y="908050"/>
            <a:ext cx="8928100" cy="24796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7950" y="3540125"/>
            <a:ext cx="8928100" cy="24812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2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9281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908050"/>
            <a:ext cx="8928100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060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Calibri" pitchFamily="34" charset="0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002060"/>
          </a:solidFill>
          <a:latin typeface="Calibri" pitchFamily="34" charset="0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Calibri" pitchFamily="34" charset="0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2060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4" Type="http://schemas.openxmlformats.org/officeDocument/2006/relationships/image" Target="file:///\\localhost\Users\sebamcbk\Desktop\seba%20macbook\%20pendientes\irrigacion\prezi%20presentacion\logo-IRRIGACION-2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Documento_de_Microsoft_Word1.doc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65.gi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1.wmf"/><Relationship Id="rId4" Type="http://schemas.openxmlformats.org/officeDocument/2006/relationships/image" Target="../media/image53.emf"/><Relationship Id="rId9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77.jpe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7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1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8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8.png"/><Relationship Id="rId7" Type="http://schemas.openxmlformats.org/officeDocument/2006/relationships/image" Target="http://www.morph2ola.com/images/productos/5te.jpg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0.jpeg"/><Relationship Id="rId5" Type="http://schemas.openxmlformats.org/officeDocument/2006/relationships/image" Target="http://www.morph2ola.com/images/productos/gs3.jpg" TargetMode="External"/><Relationship Id="rId4" Type="http://schemas.openxmlformats.org/officeDocument/2006/relationships/image" Target="../media/image119.jpeg"/><Relationship Id="rId9" Type="http://schemas.openxmlformats.org/officeDocument/2006/relationships/image" Target="../media/image12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2123728" y="1556792"/>
            <a:ext cx="6192688" cy="3590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Curso de Riego por Goteo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Parte 2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Emisores - Pautas de Diseño</a:t>
            </a:r>
          </a:p>
        </p:txBody>
      </p:sp>
      <p:pic>
        <p:nvPicPr>
          <p:cNvPr id="7" name="Imagen 4" descr="/Users/sebamcbk/Desktop/seba macbook/ pendientes/irrigacion/prezi presentacion/logo-IRRIGACION-2.pn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2"/>
          <a:stretch>
            <a:fillRect/>
          </a:stretch>
        </p:blipFill>
        <p:spPr bwMode="auto">
          <a:xfrm>
            <a:off x="2339752" y="6237312"/>
            <a:ext cx="1655763" cy="4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4819203" y="121640"/>
            <a:ext cx="8928100" cy="5905500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" y="4763"/>
            <a:ext cx="5063572" cy="716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07" y="0"/>
            <a:ext cx="5486400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74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11484767" y="11733"/>
            <a:ext cx="2262535" cy="4137347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040" cy="697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733"/>
            <a:ext cx="4968553" cy="691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40616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88" y="46234"/>
            <a:ext cx="4791998" cy="678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3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764978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926593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496888" y="280988"/>
            <a:ext cx="831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3600">
                <a:solidFill>
                  <a:schemeClr val="accent2"/>
                </a:solidFill>
                <a:latin typeface="Arial" panose="020B0604020202020204" pitchFamily="34" charset="0"/>
              </a:rPr>
              <a:t>B) SATISFACCION DE LA DEMANDA 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69925" y="2582863"/>
            <a:ext cx="1187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000">
                <a:latin typeface="Arial" panose="020B0604020202020204" pitchFamily="34" charset="0"/>
              </a:rPr>
              <a:t>DONDE: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663700" y="3013075"/>
            <a:ext cx="48752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000">
                <a:solidFill>
                  <a:schemeClr val="accent2"/>
                </a:solidFill>
                <a:latin typeface="Arial" panose="020B0604020202020204" pitchFamily="34" charset="0"/>
              </a:rPr>
              <a:t>EVAPOTRANSPIRACION POTENCIAL</a:t>
            </a:r>
            <a:r>
              <a:rPr lang="en-US" altLang="es-AR" sz="2000">
                <a:solidFill>
                  <a:srgbClr val="FFFF66"/>
                </a:solidFill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2000">
                <a:latin typeface="Arial" panose="020B0604020202020204" pitchFamily="34" charset="0"/>
              </a:rPr>
              <a:t>Es mayor cuando:</a:t>
            </a:r>
          </a:p>
          <a:p>
            <a:pPr>
              <a:spcBef>
                <a:spcPct val="0"/>
              </a:spcBef>
            </a:pPr>
            <a:r>
              <a:rPr lang="en-US" altLang="es-AR" sz="2000">
                <a:latin typeface="Arial" panose="020B0604020202020204" pitchFamily="34" charset="0"/>
              </a:rPr>
              <a:t>Aumenta la temperatura del aire</a:t>
            </a:r>
          </a:p>
          <a:p>
            <a:pPr>
              <a:spcBef>
                <a:spcPct val="0"/>
              </a:spcBef>
            </a:pPr>
            <a:r>
              <a:rPr lang="en-US" altLang="es-AR" sz="2000">
                <a:latin typeface="Arial" panose="020B0604020202020204" pitchFamily="34" charset="0"/>
              </a:rPr>
              <a:t>Disminuye la Humedad del aire</a:t>
            </a:r>
          </a:p>
          <a:p>
            <a:pPr>
              <a:spcBef>
                <a:spcPct val="0"/>
              </a:spcBef>
            </a:pPr>
            <a:r>
              <a:rPr lang="en-US" altLang="es-AR" sz="2000">
                <a:latin typeface="Arial" panose="020B0604020202020204" pitchFamily="34" charset="0"/>
              </a:rPr>
              <a:t>Aumenta el viento</a:t>
            </a: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960438" y="3005138"/>
            <a:ext cx="5662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000">
                <a:solidFill>
                  <a:schemeClr val="accent2"/>
                </a:solidFill>
                <a:latin typeface="Arial" panose="020B0604020202020204" pitchFamily="34" charset="0"/>
              </a:rPr>
              <a:t>Eto =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1017588" y="4683125"/>
            <a:ext cx="7370762" cy="1323975"/>
            <a:chOff x="605" y="2726"/>
            <a:chExt cx="4643" cy="834"/>
          </a:xfrm>
        </p:grpSpPr>
        <p:sp>
          <p:nvSpPr>
            <p:cNvPr id="9" name="Text Box 35"/>
            <p:cNvSpPr txBox="1">
              <a:spLocks noChangeArrowheads="1"/>
            </p:cNvSpPr>
            <p:nvPr/>
          </p:nvSpPr>
          <p:spPr bwMode="auto">
            <a:xfrm>
              <a:off x="605" y="2726"/>
              <a:ext cx="4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solidFill>
                    <a:schemeClr val="accent2"/>
                  </a:solidFill>
                  <a:latin typeface="Arial" panose="020B0604020202020204" pitchFamily="34" charset="0"/>
                </a:rPr>
                <a:t>Kc =</a:t>
              </a:r>
            </a:p>
          </p:txBody>
        </p:sp>
        <p:sp>
          <p:nvSpPr>
            <p:cNvPr id="10" name="Text Box 36"/>
            <p:cNvSpPr txBox="1">
              <a:spLocks noChangeArrowheads="1"/>
            </p:cNvSpPr>
            <p:nvPr/>
          </p:nvSpPr>
          <p:spPr bwMode="auto">
            <a:xfrm>
              <a:off x="995" y="2726"/>
              <a:ext cx="425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solidFill>
                    <a:schemeClr val="accent2"/>
                  </a:solidFill>
                  <a:latin typeface="Arial" panose="020B0604020202020204" pitchFamily="34" charset="0"/>
                </a:rPr>
                <a:t>COEFICIENTE DE CULTIVO.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Aumenta cuando hay mayor desarrollo de hojas.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Es mayor en plantaciones más densas.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Es menor en conducciones en espaldera que parral.</a:t>
              </a:r>
              <a:endParaRPr lang="en-US" altLang="es-AR" sz="2000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" name="Text Box 37"/>
          <p:cNvSpPr txBox="1">
            <a:spLocks noChangeArrowheads="1"/>
          </p:cNvSpPr>
          <p:nvPr/>
        </p:nvSpPr>
        <p:spPr bwMode="auto">
          <a:xfrm>
            <a:off x="2511425" y="1436688"/>
            <a:ext cx="200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DEMANDA =</a:t>
            </a:r>
          </a:p>
        </p:txBody>
      </p:sp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4606925" y="1474788"/>
            <a:ext cx="1824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Eto   x    Kc</a:t>
            </a:r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2341563" y="1128713"/>
            <a:ext cx="4779962" cy="1376362"/>
          </a:xfrm>
          <a:prstGeom prst="rect">
            <a:avLst/>
          </a:prstGeom>
          <a:noFill/>
          <a:ln w="5715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11" grpId="0" autoUpdateAnimBg="0"/>
      <p:bldP spid="12" grpId="0" autoUpdateAnimBg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79816" y="2708920"/>
            <a:ext cx="3904152" cy="3730774"/>
            <a:chOff x="244" y="997"/>
            <a:chExt cx="2913" cy="2710"/>
          </a:xfrm>
        </p:grpSpPr>
        <p:pic>
          <p:nvPicPr>
            <p:cNvPr id="6" name="Picture 2" descr="BandejaEvapot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" y="1527"/>
              <a:ext cx="2913" cy="218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993" y="997"/>
              <a:ext cx="164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EVAPORACION DE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BANDEJA CLASE A</a:t>
              </a: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5330825" y="252413"/>
            <a:ext cx="3524250" cy="5648325"/>
            <a:chOff x="3358" y="159"/>
            <a:chExt cx="2220" cy="3558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742" y="159"/>
              <a:ext cx="1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ESTACION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METEOROLOGICA</a:t>
              </a:r>
            </a:p>
          </p:txBody>
        </p:sp>
        <p:pic>
          <p:nvPicPr>
            <p:cNvPr id="10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630"/>
              <a:ext cx="2220" cy="30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38" name="Picture 2" descr="https://encrypted-tbn0.gstatic.com/images?q=tbn:ANd9GcTQpy_4VctthxdiveaOrRLeEqC_MK5m6qdYtayyycc8DekFnpyT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4" y="181370"/>
            <a:ext cx="3572116" cy="24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207524"/>
              </p:ext>
            </p:extLst>
          </p:nvPr>
        </p:nvGraphicFramePr>
        <p:xfrm>
          <a:off x="1088752" y="630238"/>
          <a:ext cx="9459912" cy="927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Document" r:id="rId4" imgW="5573172" imgH="5458707" progId="Word.Document.8">
                  <p:embed/>
                </p:oleObj>
              </mc:Choice>
              <mc:Fallback>
                <p:oleObj name="Document" r:id="rId4" imgW="5573172" imgH="545870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752" y="630238"/>
                        <a:ext cx="9459912" cy="927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4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Rectángulo 4"/>
          <p:cNvSpPr/>
          <p:nvPr/>
        </p:nvSpPr>
        <p:spPr>
          <a:xfrm>
            <a:off x="1043608" y="408141"/>
            <a:ext cx="799244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u="sng" dirty="0" err="1"/>
              <a:t>Frutales</a:t>
            </a:r>
            <a:endParaRPr lang="en-US" sz="3200" u="sng" dirty="0"/>
          </a:p>
          <a:p>
            <a:pPr>
              <a:defRPr/>
            </a:pPr>
            <a:endParaRPr lang="en-US" sz="3200" u="sng" dirty="0"/>
          </a:p>
          <a:p>
            <a:pPr marL="285750" indent="-285750">
              <a:buFontTx/>
              <a:buChar char="-"/>
              <a:defRPr/>
            </a:pPr>
            <a:r>
              <a:rPr lang="en-US" dirty="0" err="1"/>
              <a:t>En</a:t>
            </a:r>
            <a:r>
              <a:rPr lang="en-US" dirty="0"/>
              <a:t> Valle de </a:t>
            </a:r>
            <a:r>
              <a:rPr lang="en-US" dirty="0" err="1"/>
              <a:t>Uco</a:t>
            </a:r>
            <a:r>
              <a:rPr lang="en-US" dirty="0"/>
              <a:t>= 6 a 7 mm/</a:t>
            </a:r>
            <a:r>
              <a:rPr lang="en-US" dirty="0" err="1"/>
              <a:t>día</a:t>
            </a:r>
            <a:r>
              <a:rPr lang="en-US" dirty="0"/>
              <a:t>, se </a:t>
            </a:r>
            <a:r>
              <a:rPr lang="en-US" dirty="0" err="1"/>
              <a:t>operará</a:t>
            </a:r>
            <a:r>
              <a:rPr lang="en-US" dirty="0"/>
              <a:t> con </a:t>
            </a:r>
            <a:r>
              <a:rPr lang="en-US" dirty="0" err="1"/>
              <a:t>unos</a:t>
            </a:r>
            <a:r>
              <a:rPr lang="en-US" dirty="0"/>
              <a:t> 5-6 mm/</a:t>
            </a:r>
            <a:r>
              <a:rPr lang="en-US" dirty="0" err="1"/>
              <a:t>día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Lavalle</a:t>
            </a:r>
            <a:r>
              <a:rPr lang="en-US" dirty="0"/>
              <a:t>= 7-8 mm/</a:t>
            </a:r>
            <a:r>
              <a:rPr lang="en-US" dirty="0" err="1"/>
              <a:t>día</a:t>
            </a:r>
            <a:r>
              <a:rPr lang="en-US" dirty="0"/>
              <a:t>, se </a:t>
            </a:r>
            <a:r>
              <a:rPr lang="en-US" dirty="0" err="1"/>
              <a:t>operará</a:t>
            </a:r>
            <a:r>
              <a:rPr lang="en-US" dirty="0"/>
              <a:t> con </a:t>
            </a:r>
            <a:r>
              <a:rPr lang="en-US" dirty="0" err="1"/>
              <a:t>unos</a:t>
            </a:r>
            <a:r>
              <a:rPr lang="en-US" dirty="0"/>
              <a:t> 6 mm/</a:t>
            </a:r>
            <a:r>
              <a:rPr lang="en-US" dirty="0" err="1"/>
              <a:t>día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en-US" dirty="0"/>
              <a:t>San Juan= 9-10 mm/</a:t>
            </a:r>
            <a:r>
              <a:rPr lang="en-US" dirty="0" err="1"/>
              <a:t>día</a:t>
            </a:r>
            <a:r>
              <a:rPr lang="en-US" dirty="0"/>
              <a:t>, se </a:t>
            </a:r>
            <a:r>
              <a:rPr lang="en-US" dirty="0" err="1"/>
              <a:t>operará</a:t>
            </a:r>
            <a:r>
              <a:rPr lang="en-US" dirty="0"/>
              <a:t> con </a:t>
            </a:r>
            <a:r>
              <a:rPr lang="en-US" dirty="0" err="1"/>
              <a:t>unos</a:t>
            </a:r>
            <a:r>
              <a:rPr lang="en-US" dirty="0"/>
              <a:t> 6-7 mm/</a:t>
            </a:r>
            <a:r>
              <a:rPr lang="en-US" dirty="0" err="1"/>
              <a:t>día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endParaRPr lang="en-US" dirty="0"/>
          </a:p>
          <a:p>
            <a:pPr>
              <a:defRPr/>
            </a:pPr>
            <a:r>
              <a:rPr lang="en-US" dirty="0" err="1" smtClean="0">
                <a:solidFill>
                  <a:srgbClr val="FFC000"/>
                </a:solidFill>
              </a:rPr>
              <a:t>Esto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puede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solucionarse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parcialmente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diseñando</a:t>
            </a:r>
            <a:r>
              <a:rPr lang="en-US" dirty="0" smtClean="0">
                <a:solidFill>
                  <a:srgbClr val="FFC000"/>
                </a:solidFill>
              </a:rPr>
              <a:t> con un </a:t>
            </a:r>
            <a:r>
              <a:rPr lang="en-US" dirty="0" err="1" smtClean="0">
                <a:solidFill>
                  <a:srgbClr val="FFC000"/>
                </a:solidFill>
              </a:rPr>
              <a:t>Ead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menor</a:t>
            </a:r>
            <a:r>
              <a:rPr lang="en-US" dirty="0" smtClean="0">
                <a:solidFill>
                  <a:srgbClr val="FFC000"/>
                </a:solidFill>
              </a:rPr>
              <a:t> y </a:t>
            </a:r>
            <a:r>
              <a:rPr lang="en-US" dirty="0" err="1" smtClean="0">
                <a:solidFill>
                  <a:srgbClr val="FFC000"/>
                </a:solidFill>
              </a:rPr>
              <a:t>satisfaciendo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pleno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verano</a:t>
            </a:r>
            <a:r>
              <a:rPr lang="en-US" dirty="0" smtClean="0">
                <a:solidFill>
                  <a:srgbClr val="FFC000"/>
                </a:solidFill>
              </a:rPr>
              <a:t> con mas horas de </a:t>
            </a:r>
            <a:r>
              <a:rPr lang="en-US" dirty="0" err="1" smtClean="0">
                <a:solidFill>
                  <a:srgbClr val="FFC000"/>
                </a:solidFill>
              </a:rPr>
              <a:t>bombeo</a:t>
            </a:r>
            <a:endParaRPr lang="en-US" dirty="0">
              <a:solidFill>
                <a:srgbClr val="FFC000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en-US" dirty="0"/>
          </a:p>
          <a:p>
            <a:pPr>
              <a:defRPr/>
            </a:pPr>
            <a:r>
              <a:rPr lang="es-A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frutales y olivos es muy importante el Volumen </a:t>
            </a:r>
            <a:r>
              <a:rPr lang="es-A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es-AR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 Mojado</a:t>
            </a:r>
          </a:p>
        </p:txBody>
      </p:sp>
    </p:spTree>
    <p:extLst>
      <p:ext uri="{BB962C8B-B14F-4D97-AF65-F5344CB8AC3E}">
        <p14:creationId xmlns:p14="http://schemas.microsoft.com/office/powerpoint/2010/main" val="28441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s-AR" sz="20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68350" y="658813"/>
            <a:ext cx="7804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3600" dirty="0">
                <a:solidFill>
                  <a:srgbClr val="006699"/>
                </a:solidFill>
                <a:latin typeface="Arial" panose="020B0604020202020204" pitchFamily="34" charset="0"/>
              </a:rPr>
              <a:t>C.- VOLUMEN DE SUELO MOJADO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3600" dirty="0">
                <a:solidFill>
                  <a:srgbClr val="006699"/>
                </a:solidFill>
                <a:latin typeface="Arial" panose="020B0604020202020204" pitchFamily="34" charset="0"/>
              </a:rPr>
              <a:t>POR LOS EMISORES</a:t>
            </a:r>
            <a:endParaRPr lang="en-US" altLang="es-AR" sz="3600" dirty="0">
              <a:latin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8350" y="2204864"/>
            <a:ext cx="76120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s-AR" sz="2400" dirty="0">
                <a:latin typeface="Arial" panose="020B0604020202020204" pitchFamily="34" charset="0"/>
              </a:rPr>
              <a:t>VOLUMEN DE SUELO MOJADO </a:t>
            </a:r>
            <a:endParaRPr lang="en-US" altLang="es-AR" sz="24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s-AR" sz="2400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s-AR" sz="2400" dirty="0" smtClean="0">
                <a:latin typeface="Arial" panose="020B0604020202020204" pitchFamily="34" charset="0"/>
              </a:rPr>
              <a:t>SI ES MAS BAJO DE LO RECOMENDADO= DEFICIT</a:t>
            </a:r>
            <a:endParaRPr lang="en-US" altLang="es-AR" sz="24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s-AR" sz="2400" dirty="0" smtClean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s-AR" sz="2400" dirty="0" smtClean="0">
                <a:latin typeface="Arial" panose="020B0604020202020204" pitchFamily="34" charset="0"/>
              </a:rPr>
              <a:t>SI ES MAYOR= EXCESO DE AGUA PERMANENTE</a:t>
            </a:r>
            <a:endParaRPr lang="en-US" altLang="es-AR" sz="2400" dirty="0"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s-AR" sz="2400" dirty="0"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79900" y="5507955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Este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</a:t>
            </a:r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un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concepto</a:t>
            </a:r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muy</a:t>
            </a:r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importante</a:t>
            </a:r>
            <a:r>
              <a:rPr lang="en-US" altLang="es-AR" dirty="0" smtClean="0">
                <a:latin typeface="Arial" panose="020B0604020202020204" pitchFamily="34" charset="0"/>
              </a:rPr>
              <a:t> </a:t>
            </a:r>
            <a:endParaRPr lang="es-A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129529" y="-41275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20700" y="231775"/>
            <a:ext cx="828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3600">
                <a:solidFill>
                  <a:srgbClr val="006699"/>
                </a:solidFill>
                <a:latin typeface="Arial" panose="020B0604020202020204" pitchFamily="34" charset="0"/>
              </a:rPr>
              <a:t>D.- DISPOSICION DE LOS EMISORES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225425" y="1341438"/>
            <a:ext cx="8316913" cy="4425950"/>
            <a:chOff x="142" y="845"/>
            <a:chExt cx="5239" cy="2788"/>
          </a:xfrm>
        </p:grpSpPr>
        <p:pic>
          <p:nvPicPr>
            <p:cNvPr id="9" name="Picture 5" descr="Foto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" y="845"/>
              <a:ext cx="3118" cy="2788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432" y="1008"/>
              <a:ext cx="1949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LA DISPOSICION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DE LOS EMISORES,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DEPENDE DE LA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SUSCEPTIBILIDAD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DEL FRUTAL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AL ATAQUE DE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PATOGENO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AL  CUELLO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Y/O AL TRONCO</a:t>
              </a:r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5381248" y="5109501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Importante</a:t>
            </a:r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</a:t>
            </a:r>
            <a:r>
              <a:rPr lang="en-US" altLang="es-A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s-A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microaspersión</a:t>
            </a:r>
            <a:endParaRPr lang="en-US" altLang="es-A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281112" y="1252538"/>
            <a:ext cx="7862887" cy="512879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06526" y="0"/>
            <a:ext cx="7737474" cy="2447925"/>
          </a:xfrm>
          <a:prstGeom prst="rec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_tradnl" altLang="es-AR" sz="2400">
              <a:latin typeface="Arial" panose="020B0604020202020204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81111" y="0"/>
            <a:ext cx="774700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5400" dirty="0">
                <a:latin typeface="Arial" panose="020B0604020202020204" pitchFamily="34" charset="0"/>
              </a:rPr>
              <a:t>A</a:t>
            </a:r>
            <a:r>
              <a:rPr lang="en-US" altLang="es-AR" dirty="0">
                <a:latin typeface="Arial" panose="020B0604020202020204" pitchFamily="34" charset="0"/>
              </a:rPr>
              <a:t>SPECTOS A CONSIDERAR EN LOS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dirty="0">
                <a:latin typeface="Arial" panose="020B0604020202020204" pitchFamily="34" charset="0"/>
              </a:rPr>
              <a:t>EQUIPOS DE RIEGO LOCALIZADO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dirty="0">
                <a:latin typeface="Arial" panose="020B0604020202020204" pitchFamily="34" charset="0"/>
              </a:rPr>
              <a:t>QUE FACILITAN Y/O PERMITEN EL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dirty="0">
                <a:latin typeface="Arial" panose="020B0604020202020204" pitchFamily="34" charset="0"/>
              </a:rPr>
              <a:t>MANEJO DEL RIEGO</a:t>
            </a:r>
            <a:endParaRPr lang="en-US" altLang="es-AR" sz="2800" dirty="0">
              <a:latin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59038" y="3530600"/>
            <a:ext cx="560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B.- SATISFACCION DE LA DEMANDA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05063" y="4319588"/>
            <a:ext cx="52625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C.- VOLUMEN DE SUELO MOJADO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      POR LOS EMISORES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441575" y="5337175"/>
            <a:ext cx="558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D.- DISPOSICION DE LOS EMISORES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495550" y="2832100"/>
            <a:ext cx="319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A.- SECTORIZACION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72208" y="163792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CL" altLang="es-AR" kern="0" dirty="0" smtClean="0"/>
              <a:t>Diseño Agronómico</a:t>
            </a:r>
            <a:endParaRPr lang="es-ES" altLang="es-AR" kern="0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72208" y="2410544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CL" altLang="es-AR" kern="0" dirty="0" smtClean="0"/>
              <a:t>N° de emisores por planta</a:t>
            </a:r>
          </a:p>
          <a:p>
            <a:endParaRPr lang="es-CL" altLang="es-AR" kern="0" dirty="0" smtClean="0"/>
          </a:p>
          <a:p>
            <a:r>
              <a:rPr lang="es-CL" altLang="es-AR" kern="0" dirty="0" smtClean="0"/>
              <a:t>Porcentaje de suelo mojado (PSM)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555776" y="405821"/>
            <a:ext cx="6013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AR" sz="3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 que tomar muy en cuenta</a:t>
            </a:r>
            <a:endParaRPr lang="es-ES" altLang="es-AR" sz="32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 los emisores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51050" y="3340100"/>
            <a:ext cx="22685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 dirty="0">
              <a:latin typeface="Arial" panose="020B0604020202020204" pitchFamily="34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267034"/>
              </p:ext>
            </p:extLst>
          </p:nvPr>
        </p:nvGraphicFramePr>
        <p:xfrm>
          <a:off x="2915816" y="3806825"/>
          <a:ext cx="24479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cuación" r:id="rId3" imgW="748975" imgH="241195" progId="Equation.3">
                  <p:embed/>
                </p:oleObj>
              </mc:Choice>
              <mc:Fallback>
                <p:oleObj name="Ecuación" r:id="rId3" imgW="74897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3806825"/>
                        <a:ext cx="2447925" cy="774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950" y="5229225"/>
            <a:ext cx="83200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 b="0" dirty="0">
                <a:latin typeface="Arial" panose="020B0604020202020204" pitchFamily="34" charset="0"/>
              </a:rPr>
              <a:t>Para goteros </a:t>
            </a:r>
            <a:r>
              <a:rPr lang="es-MX" altLang="es-ES" sz="2000" b="0" dirty="0" err="1">
                <a:latin typeface="Arial" panose="020B0604020202020204" pitchFamily="34" charset="0"/>
              </a:rPr>
              <a:t>autocompensantes</a:t>
            </a:r>
            <a:r>
              <a:rPr lang="es-MX" altLang="es-ES" sz="2000" b="0" dirty="0">
                <a:latin typeface="Arial" panose="020B0604020202020204" pitchFamily="34" charset="0"/>
              </a:rPr>
              <a:t>:   0 &gt; x  ≤ 0,5 (</a:t>
            </a:r>
            <a:r>
              <a:rPr lang="es-AR" altLang="es-ES" sz="2000" b="0" dirty="0">
                <a:latin typeface="Arial" panose="020B0604020202020204" pitchFamily="34" charset="0"/>
              </a:rPr>
              <a:t>régimen turbulento)</a:t>
            </a:r>
            <a:endParaRPr lang="en-US" altLang="es-ES" sz="20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 b="0" dirty="0">
                <a:latin typeface="Arial" panose="020B0604020202020204" pitchFamily="34" charset="0"/>
              </a:rPr>
              <a:t>Para gotero no </a:t>
            </a:r>
            <a:r>
              <a:rPr lang="es-MX" altLang="es-ES" sz="2000" b="0" dirty="0" err="1" smtClean="0">
                <a:latin typeface="Arial" panose="020B0604020202020204" pitchFamily="34" charset="0"/>
              </a:rPr>
              <a:t>autocompensantes</a:t>
            </a:r>
            <a:r>
              <a:rPr lang="es-MX" altLang="es-ES" sz="2000" b="0" dirty="0">
                <a:latin typeface="Arial" panose="020B0604020202020204" pitchFamily="34" charset="0"/>
              </a:rPr>
              <a:t>:   0,5 &gt; x  ≤ 0,75 (</a:t>
            </a:r>
            <a:r>
              <a:rPr lang="es-AR" altLang="es-ES" sz="2000" b="0" dirty="0">
                <a:latin typeface="Arial" panose="020B0604020202020204" pitchFamily="34" charset="0"/>
              </a:rPr>
              <a:t>régimen turbulento)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000" r="9245" b="26375"/>
          <a:stretch>
            <a:fillRect/>
          </a:stretch>
        </p:blipFill>
        <p:spPr bwMode="auto">
          <a:xfrm>
            <a:off x="207963" y="878582"/>
            <a:ext cx="8748712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848722" y="3860825"/>
            <a:ext cx="3313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 NO AUTOCOMPENSADO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559797" y="4219600"/>
            <a:ext cx="2881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Económico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559797" y="4724425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Pendientes planas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559797" y="5203850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Mayor vida útil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951284" y="5780112"/>
            <a:ext cx="3744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Mayor longitud de hilera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559797" y="5661050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Menor longitud de hilera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1289422" y="350862"/>
            <a:ext cx="3282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000000"/>
                </a:solidFill>
                <a:latin typeface="Humanst521 BT"/>
              </a:rPr>
              <a:t>MODELO DE GOTERO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10312" r="12500" b="33000"/>
          <a:stretch>
            <a:fillRect/>
          </a:stretch>
        </p:blipFill>
        <p:spPr bwMode="auto">
          <a:xfrm>
            <a:off x="863972" y="1100162"/>
            <a:ext cx="4356100" cy="282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t="10312" r="12500" b="33000"/>
          <a:stretch>
            <a:fillRect/>
          </a:stretch>
        </p:blipFill>
        <p:spPr bwMode="auto">
          <a:xfrm>
            <a:off x="5004048" y="1100162"/>
            <a:ext cx="4249737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91059" y="3943375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AUTOCOMPENSADO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43359" y="4340250"/>
            <a:ext cx="2881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Autolimpiante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43359" y="4819675"/>
            <a:ext cx="3744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Pendientes onduladas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43359" y="5322912"/>
            <a:ext cx="3744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b="0">
                <a:latin typeface="Tahoma" panose="020B0604030504040204" pitchFamily="34" charset="0"/>
              </a:rPr>
              <a:t>Menor vida útil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graphicFrame>
        <p:nvGraphicFramePr>
          <p:cNvPr id="16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527981"/>
              </p:ext>
            </p:extLst>
          </p:nvPr>
        </p:nvGraphicFramePr>
        <p:xfrm>
          <a:off x="5077197" y="273075"/>
          <a:ext cx="215900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cuación" r:id="rId5" imgW="748975" imgH="241195" progId="Equation.3">
                  <p:embed/>
                </p:oleObj>
              </mc:Choice>
              <mc:Fallback>
                <p:oleObj name="Ecuación" r:id="rId5" imgW="74897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7197" y="273075"/>
                        <a:ext cx="2159000" cy="682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79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6109"/>
            <a:ext cx="7776567" cy="549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6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 descr="Escanear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r="13257" b="18600"/>
          <a:stretch>
            <a:fillRect/>
          </a:stretch>
        </p:blipFill>
        <p:spPr bwMode="auto">
          <a:xfrm>
            <a:off x="1332979" y="638175"/>
            <a:ext cx="23764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scanear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5595" b="17160"/>
          <a:stretch>
            <a:fillRect/>
          </a:stretch>
        </p:blipFill>
        <p:spPr bwMode="auto">
          <a:xfrm>
            <a:off x="4141267" y="614363"/>
            <a:ext cx="22336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scanear0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9599" r="18997" b="15733"/>
          <a:stretch>
            <a:fillRect/>
          </a:stretch>
        </p:blipFill>
        <p:spPr bwMode="auto">
          <a:xfrm>
            <a:off x="6732240" y="512763"/>
            <a:ext cx="220503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9954" y="2293938"/>
            <a:ext cx="2498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es-MX" altLang="es-ES" sz="2000" b="0">
                <a:latin typeface="Arial" panose="020B0604020202020204" pitchFamily="34" charset="0"/>
              </a:rPr>
              <a:t>Gotero Interlínea</a:t>
            </a:r>
            <a:r>
              <a:rPr lang="es-MX" altLang="es-ES" sz="20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          (inline)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50779" y="2330450"/>
            <a:ext cx="2395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 b="0">
                <a:latin typeface="Arial" panose="020B0604020202020204" pitchFamily="34" charset="0"/>
              </a:rPr>
              <a:t>b) Gotero Integrado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 b="0">
                <a:latin typeface="Arial" panose="020B0604020202020204" pitchFamily="34" charset="0"/>
              </a:rPr>
              <a:t>        (online)</a:t>
            </a:r>
            <a:r>
              <a:rPr lang="en-US" altLang="es-ES" sz="20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738417" y="2366963"/>
            <a:ext cx="2370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ES" sz="2000" b="0">
                <a:latin typeface="Arial" panose="020B0604020202020204" pitchFamily="34" charset="0"/>
              </a:rPr>
              <a:t>c) Gotero Pinchado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ES" sz="2000" b="0">
                <a:latin typeface="Arial" panose="020B0604020202020204" pitchFamily="34" charset="0"/>
              </a:rPr>
              <a:t>          (botón)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15492" y="2952750"/>
            <a:ext cx="2262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Caudal: 1 a 8 l h</a:t>
            </a:r>
            <a:r>
              <a:rPr lang="es-AR" altLang="es-ES" sz="2000" baseline="30000">
                <a:latin typeface="Arial" panose="020B0604020202020204" pitchFamily="34" charset="0"/>
              </a:rPr>
              <a:t>-1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115492" y="3457575"/>
            <a:ext cx="3341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Espaciamiento: 0,15 a 2 m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15492" y="3995738"/>
            <a:ext cx="2592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Presión: 1 kg cm</a:t>
            </a:r>
            <a:r>
              <a:rPr lang="es-AR" altLang="es-ES" sz="2000" baseline="30000">
                <a:latin typeface="Arial" panose="020B0604020202020204" pitchFamily="34" charset="0"/>
              </a:rPr>
              <a:t>-2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436667" y="3529013"/>
            <a:ext cx="1439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Antisifón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436667" y="3997325"/>
            <a:ext cx="1439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Antiarena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019404" y="3529013"/>
            <a:ext cx="208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Antidrenante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020992" y="4040188"/>
            <a:ext cx="1439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Antiraíces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363642" y="3025775"/>
            <a:ext cx="3671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NUEVOS DESARROLLOS </a:t>
            </a:r>
            <a:endParaRPr lang="en-US" altLang="es-ES" sz="2000" baseline="30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7" descr="81823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42" y="4681538"/>
            <a:ext cx="1905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8" descr="82023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03850"/>
            <a:ext cx="1439862" cy="754063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9" descr="82623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556125"/>
            <a:ext cx="1263650" cy="132080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86300"/>
            <a:ext cx="1944687" cy="47625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21" descr="EOL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79" y="4581525"/>
            <a:ext cx="1409700" cy="68580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Gr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79" y="5457825"/>
            <a:ext cx="1223963" cy="663575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284142" y="92075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0">
                <a:solidFill>
                  <a:srgbClr val="002060"/>
                </a:solidFill>
                <a:latin typeface="Arial" panose="020B0604020202020204" pitchFamily="34" charset="0"/>
              </a:rPr>
              <a:t>GOTEROS</a:t>
            </a:r>
            <a:r>
              <a:rPr lang="es-MX" altLang="es-ES" sz="24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98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86633" y="252561"/>
            <a:ext cx="287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0">
                <a:solidFill>
                  <a:srgbClr val="FF0000"/>
                </a:solidFill>
                <a:latin typeface="Arial" panose="020B0604020202020204" pitchFamily="34" charset="0"/>
              </a:rPr>
              <a:t>CINTAS DE RIEGO</a:t>
            </a:r>
            <a:endParaRPr lang="es-MX" altLang="es-ES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t="33604" r="17877" b="17282"/>
          <a:stretch>
            <a:fillRect/>
          </a:stretch>
        </p:blipFill>
        <p:spPr bwMode="auto">
          <a:xfrm>
            <a:off x="5412233" y="897086"/>
            <a:ext cx="3265488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60921" y="900261"/>
            <a:ext cx="3848100" cy="2005012"/>
            <a:chOff x="619" y="11131"/>
            <a:chExt cx="4680" cy="284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34" t="42328" r="4680" b="20963"/>
            <a:stretch>
              <a:fillRect/>
            </a:stretch>
          </p:blipFill>
          <p:spPr bwMode="auto">
            <a:xfrm>
              <a:off x="619" y="11131"/>
              <a:ext cx="4680" cy="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79" y="11131"/>
              <a:ext cx="2340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ES" sz="2000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65920" y="3205311"/>
            <a:ext cx="3521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 dirty="0">
                <a:latin typeface="Arial" panose="020B0604020202020204" pitchFamily="34" charset="0"/>
              </a:rPr>
              <a:t>Caudal: 80 a 900 l h</a:t>
            </a:r>
            <a:r>
              <a:rPr lang="es-AR" altLang="es-ES" sz="2000" baseline="30000" dirty="0">
                <a:latin typeface="Arial" panose="020B0604020202020204" pitchFamily="34" charset="0"/>
              </a:rPr>
              <a:t>-1 </a:t>
            </a:r>
            <a:r>
              <a:rPr lang="es-AR" altLang="es-ES" sz="2000" dirty="0">
                <a:latin typeface="Arial" panose="020B0604020202020204" pitchFamily="34" charset="0"/>
              </a:rPr>
              <a:t>/100 m</a:t>
            </a:r>
            <a:endParaRPr lang="en-US" altLang="es-ES" sz="2000" baseline="3000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65920" y="3710136"/>
            <a:ext cx="3694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Espaciamiento: 0,10 a 0,60 m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65920" y="4248298"/>
            <a:ext cx="3484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Presión: 0,5 - 1 kg cm</a:t>
            </a:r>
            <a:r>
              <a:rPr lang="es-AR" altLang="es-ES" sz="2000" baseline="30000">
                <a:latin typeface="Arial" panose="020B0604020202020204" pitchFamily="34" charset="0"/>
              </a:rPr>
              <a:t>-2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t="33269" r="13818" b="22075"/>
          <a:stretch>
            <a:fillRect/>
          </a:stretch>
        </p:blipFill>
        <p:spPr bwMode="auto">
          <a:xfrm>
            <a:off x="5220146" y="3348186"/>
            <a:ext cx="3816350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22440" r="13818" b="22760"/>
          <a:stretch>
            <a:fillRect/>
          </a:stretch>
        </p:blipFill>
        <p:spPr bwMode="auto">
          <a:xfrm>
            <a:off x="1260921" y="4803923"/>
            <a:ext cx="2016125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419921" y="5724673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400" b="0">
                <a:latin typeface="Arial" panose="020B0604020202020204" pitchFamily="34" charset="0"/>
              </a:rPr>
              <a:t>LECHUGA</a:t>
            </a:r>
            <a:endParaRPr lang="en-US" altLang="es-ES" sz="14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5" t="24414" r="13818" b="20978"/>
          <a:stretch>
            <a:fillRect/>
          </a:stretch>
        </p:blipFill>
        <p:spPr bwMode="auto">
          <a:xfrm>
            <a:off x="720849" y="3030538"/>
            <a:ext cx="40671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20465" r="10139" b="34920"/>
          <a:stretch>
            <a:fillRect/>
          </a:stretch>
        </p:blipFill>
        <p:spPr bwMode="auto">
          <a:xfrm>
            <a:off x="4788917" y="619125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28329" y="152400"/>
            <a:ext cx="4752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0">
                <a:solidFill>
                  <a:srgbClr val="FF0000"/>
                </a:solidFill>
                <a:latin typeface="Arial" panose="020B0604020202020204" pitchFamily="34" charset="0"/>
              </a:rPr>
              <a:t>CINTAS O MANGUERAS DE RIEGO</a:t>
            </a:r>
            <a:endParaRPr lang="en-US" altLang="es-ES" sz="20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52629" y="34290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400" b="0">
                <a:latin typeface="Arial" panose="020B0604020202020204" pitchFamily="34" charset="0"/>
              </a:rPr>
              <a:t>FRUTILLA</a:t>
            </a:r>
            <a:endParaRPr lang="en-US" altLang="es-ES" sz="1400" b="0"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60017" y="6219825"/>
            <a:ext cx="1008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400" b="0">
                <a:latin typeface="Arial" panose="020B0604020202020204" pitchFamily="34" charset="0"/>
              </a:rPr>
              <a:t>APIO</a:t>
            </a:r>
            <a:endParaRPr lang="en-US" altLang="es-ES" sz="1400" b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t="33604" r="17877" b="17282"/>
          <a:stretch>
            <a:fillRect/>
          </a:stretch>
        </p:blipFill>
        <p:spPr bwMode="auto">
          <a:xfrm>
            <a:off x="5292154" y="3784600"/>
            <a:ext cx="33845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95908" y="763588"/>
            <a:ext cx="3848100" cy="2005012"/>
            <a:chOff x="619" y="11131"/>
            <a:chExt cx="4680" cy="2845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34" t="42328" r="4680" b="20963"/>
            <a:stretch>
              <a:fillRect/>
            </a:stretch>
          </p:blipFill>
          <p:spPr bwMode="auto">
            <a:xfrm>
              <a:off x="619" y="11131"/>
              <a:ext cx="4680" cy="2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979" y="11131"/>
              <a:ext cx="2340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ES" sz="20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72594" y="141288"/>
            <a:ext cx="369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400" b="0">
                <a:solidFill>
                  <a:srgbClr val="FF0000"/>
                </a:solidFill>
                <a:latin typeface="Arial" panose="020B0604020202020204" pitchFamily="34" charset="0"/>
              </a:rPr>
              <a:t>MANGUERA EXUDANTE</a:t>
            </a:r>
            <a:endParaRPr lang="es-MX" altLang="es-ES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4" y="862013"/>
            <a:ext cx="403225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19" y="862013"/>
            <a:ext cx="4321175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3813175"/>
            <a:ext cx="85693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2000" b="0" dirty="0">
                <a:latin typeface="Arial" panose="020B0604020202020204" pitchFamily="34" charset="0"/>
              </a:rPr>
              <a:t>Fabricada con membrana de microfibras entrecruzadas, formando una malla porosa con poros de 4 a 5 micras, los poros ocupan del 50 al 100% de la superficie de la manguera.</a:t>
            </a:r>
            <a:r>
              <a:rPr lang="en-US" altLang="es-ES" sz="20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75831" y="5216525"/>
            <a:ext cx="3025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Caudal: 1 a 1,75 l h</a:t>
            </a:r>
            <a:r>
              <a:rPr lang="es-AR" altLang="es-ES" sz="2000" baseline="30000">
                <a:latin typeface="Arial" panose="020B0604020202020204" pitchFamily="34" charset="0"/>
              </a:rPr>
              <a:t>-1 </a:t>
            </a:r>
            <a:r>
              <a:rPr lang="es-AR" altLang="es-ES" sz="2000">
                <a:latin typeface="Arial" panose="020B0604020202020204" pitchFamily="34" charset="0"/>
              </a:rPr>
              <a:t>/ m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18694" y="5648325"/>
            <a:ext cx="3484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>
                <a:latin typeface="Arial" panose="020B0604020202020204" pitchFamily="34" charset="0"/>
              </a:rPr>
              <a:t>Presión: 0,2 – 0,35 kg cm</a:t>
            </a:r>
            <a:r>
              <a:rPr lang="es-AR" altLang="es-ES" sz="2000" baseline="30000">
                <a:latin typeface="Arial" panose="020B0604020202020204" pitchFamily="34" charset="0"/>
              </a:rPr>
              <a:t>-2</a:t>
            </a:r>
            <a:endParaRPr lang="en-US" altLang="es-ES" sz="2000" baseline="30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Picture 3" descr="sistemasderiego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0550"/>
            <a:ext cx="18288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3831034035_a7688cd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9275"/>
            <a:ext cx="10810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anjet-01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17538"/>
            <a:ext cx="18288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ifusor-ps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20713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RDM_mi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77838"/>
            <a:ext cx="11747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288356" y="1892300"/>
            <a:ext cx="154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 dirty="0">
                <a:latin typeface="Arial" panose="020B0604020202020204" pitchFamily="34" charset="0"/>
              </a:rPr>
              <a:t>b) </a:t>
            </a:r>
            <a:r>
              <a:rPr lang="es-MX" altLang="es-ES" sz="2000" dirty="0" err="1">
                <a:latin typeface="Arial" panose="020B0604020202020204" pitchFamily="34" charset="0"/>
              </a:rPr>
              <a:t>microjet</a:t>
            </a:r>
            <a:r>
              <a:rPr lang="es-MX" altLang="es-ES" sz="20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996506" y="1878013"/>
            <a:ext cx="133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c) difusor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247456" y="1912938"/>
            <a:ext cx="198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d) nebulizador 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181031" y="1878013"/>
            <a:ext cx="149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e) rociador</a:t>
            </a: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3" t="27379" r="30098" b="63707"/>
          <a:stretch>
            <a:fillRect/>
          </a:stretch>
        </p:blipFill>
        <p:spPr bwMode="auto">
          <a:xfrm>
            <a:off x="104775" y="4868863"/>
            <a:ext cx="1371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3" t="50815" r="30098" b="41130"/>
          <a:stretch>
            <a:fillRect/>
          </a:stretch>
        </p:blipFill>
        <p:spPr bwMode="auto">
          <a:xfrm>
            <a:off x="2843213" y="5589588"/>
            <a:ext cx="1371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5105400" y="5605463"/>
            <a:ext cx="3427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Formas de aplicar el agua</a:t>
            </a:r>
          </a:p>
        </p:txBody>
      </p:sp>
      <p:pic>
        <p:nvPicPr>
          <p:cNvPr id="15" name="Picture 3" descr="sistemasderiego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0550"/>
            <a:ext cx="18288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3831034035_a7688cd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49275"/>
            <a:ext cx="10810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anjet-01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17538"/>
            <a:ext cx="182880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ifusor-ps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20713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RDM_min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77838"/>
            <a:ext cx="11747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3" t="27379" r="30098" b="63707"/>
          <a:stretch>
            <a:fillRect/>
          </a:stretch>
        </p:blipFill>
        <p:spPr bwMode="auto">
          <a:xfrm>
            <a:off x="104775" y="4868863"/>
            <a:ext cx="13716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3" t="50815" r="30098" b="41130"/>
          <a:stretch>
            <a:fillRect/>
          </a:stretch>
        </p:blipFill>
        <p:spPr bwMode="auto">
          <a:xfrm>
            <a:off x="2843213" y="5589588"/>
            <a:ext cx="1371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3" t="36754" r="30098" b="47623"/>
          <a:stretch>
            <a:fillRect/>
          </a:stretch>
        </p:blipFill>
        <p:spPr bwMode="auto">
          <a:xfrm>
            <a:off x="1547813" y="5238750"/>
            <a:ext cx="11477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5105400" y="5605463"/>
            <a:ext cx="3427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Formas de aplicar el agua</a:t>
            </a: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42438" r="8659" b="29208"/>
          <a:stretch>
            <a:fillRect/>
          </a:stretch>
        </p:blipFill>
        <p:spPr bwMode="auto">
          <a:xfrm>
            <a:off x="34925" y="2335213"/>
            <a:ext cx="9109075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6" t="59132" r="30379" b="28128"/>
          <a:stretch>
            <a:fillRect/>
          </a:stretch>
        </p:blipFill>
        <p:spPr bwMode="auto">
          <a:xfrm>
            <a:off x="4298950" y="4437063"/>
            <a:ext cx="47879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15979" r="18112" b="11250"/>
          <a:stretch>
            <a:fillRect/>
          </a:stretch>
        </p:blipFill>
        <p:spPr bwMode="auto">
          <a:xfrm>
            <a:off x="1260549" y="476250"/>
            <a:ext cx="7127875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87524" y="5805488"/>
            <a:ext cx="2160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Ferreira, 2008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187624" y="44624"/>
            <a:ext cx="7956376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83110" y="301625"/>
            <a:ext cx="470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3600" dirty="0">
                <a:solidFill>
                  <a:srgbClr val="006699"/>
                </a:solidFill>
                <a:latin typeface="Arial" panose="020B0604020202020204" pitchFamily="34" charset="0"/>
              </a:rPr>
              <a:t>A.- SECTORIZACION</a:t>
            </a:r>
            <a:endParaRPr lang="en-US" altLang="es-AR" sz="2800" dirty="0">
              <a:solidFill>
                <a:srgbClr val="006699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68748" y="1177925"/>
            <a:ext cx="5991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En la sectorización se debe considerar :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913135" y="2017713"/>
            <a:ext cx="6369050" cy="1106487"/>
            <a:chOff x="696" y="1271"/>
            <a:chExt cx="4012" cy="697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912" y="1271"/>
              <a:ext cx="37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>
                  <a:latin typeface="Arial" panose="020B0604020202020204" pitchFamily="34" charset="0"/>
                </a:rPr>
                <a:t>CARACTERISTICAS FISICAS DE SUELO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165" y="1526"/>
              <a:ext cx="306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(RETENCION DE HUMEDAD,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PROFUNDIDAD DE SUELO, TEXTURA)</a:t>
              </a:r>
            </a:p>
          </p:txBody>
        </p:sp>
        <p:sp>
          <p:nvSpPr>
            <p:cNvPr id="9" name="Oval 14"/>
            <p:cNvSpPr>
              <a:spLocks noChangeArrowheads="1"/>
            </p:cNvSpPr>
            <p:nvPr/>
          </p:nvSpPr>
          <p:spPr bwMode="auto">
            <a:xfrm>
              <a:off x="696" y="1355"/>
              <a:ext cx="178" cy="13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913135" y="3313113"/>
            <a:ext cx="6691313" cy="825500"/>
            <a:chOff x="696" y="2087"/>
            <a:chExt cx="4215" cy="520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912" y="2087"/>
              <a:ext cx="39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>
                  <a:latin typeface="Arial" panose="020B0604020202020204" pitchFamily="34" charset="0"/>
                </a:rPr>
                <a:t>CARACTERISTICAS QUIMICAS DE SUELO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165" y="2357"/>
              <a:ext cx="28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>
                  <a:latin typeface="Arial" panose="020B0604020202020204" pitchFamily="34" charset="0"/>
                </a:rPr>
                <a:t>(pH, CONDUCTIVIDAD ELECTRICA)</a:t>
              </a:r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696" y="2129"/>
              <a:ext cx="178" cy="13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1913135" y="4495800"/>
            <a:ext cx="2557463" cy="457200"/>
            <a:chOff x="696" y="2832"/>
            <a:chExt cx="1611" cy="288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912" y="2832"/>
              <a:ext cx="13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>
                  <a:latin typeface="Arial" panose="020B0604020202020204" pitchFamily="34" charset="0"/>
                </a:rPr>
                <a:t>TOPOGRAFIA</a:t>
              </a: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696" y="2896"/>
              <a:ext cx="178" cy="13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1913135" y="5329244"/>
            <a:ext cx="3917954" cy="461963"/>
            <a:chOff x="696" y="3357"/>
            <a:chExt cx="2468" cy="291"/>
          </a:xfrm>
        </p:grpSpPr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912" y="3357"/>
              <a:ext cx="22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 smtClean="0">
                  <a:latin typeface="Arial" panose="020B0604020202020204" pitchFamily="34" charset="0"/>
                </a:rPr>
                <a:t>CULTIVO A IMPLANTAR</a:t>
              </a:r>
              <a:endParaRPr lang="en-US" altLang="es-AR" sz="2400" dirty="0">
                <a:latin typeface="Arial" panose="020B0604020202020204" pitchFamily="34" charset="0"/>
              </a:endParaRPr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696" y="3418"/>
              <a:ext cx="178" cy="13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3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2238" y="2063750"/>
            <a:ext cx="8909050" cy="4427538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2238" y="1322388"/>
            <a:ext cx="8926512" cy="8636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s-ES_tradnl" altLang="es-AR" sz="2400">
              <a:latin typeface="Arial" panose="020B06040202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12775" y="217488"/>
            <a:ext cx="79359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000" dirty="0">
                <a:latin typeface="Arial" panose="020B0604020202020204" pitchFamily="34" charset="0"/>
              </a:rPr>
              <a:t>TIPOS Y DISPOSICION DE EMISORES EN DISTINTAS ESPECIES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000" dirty="0">
                <a:latin typeface="Arial" panose="020B0604020202020204" pitchFamily="34" charset="0"/>
              </a:rPr>
              <a:t>FRUTALES CONSIDERANDO LA SUSCEPTIBILIDAD DE ESTA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000" dirty="0">
                <a:latin typeface="Arial" panose="020B0604020202020204" pitchFamily="34" charset="0"/>
              </a:rPr>
              <a:t>ENFERMEDADES EN EL TRONCO O CUELLO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2238" y="2063750"/>
            <a:ext cx="8909050" cy="4427538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4625" y="1772816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 dirty="0">
                <a:latin typeface="Arial" panose="020B0604020202020204" pitchFamily="34" charset="0"/>
              </a:rPr>
              <a:t>CULTIVO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11325" y="1772816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 dirty="0">
                <a:latin typeface="Arial" panose="020B0604020202020204" pitchFamily="34" charset="0"/>
              </a:rPr>
              <a:t>TIPO EMISOR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687763" y="1320800"/>
            <a:ext cx="1882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SUSCEPT.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ENFERMEDADES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DEL CUELLO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95963" y="1772816"/>
            <a:ext cx="1963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OBSERVACIONES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06363" y="4995863"/>
            <a:ext cx="8891587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174625" y="2422525"/>
            <a:ext cx="8728075" cy="1673225"/>
            <a:chOff x="110" y="1526"/>
            <a:chExt cx="5498" cy="1054"/>
          </a:xfrm>
        </p:grpSpPr>
        <p:grpSp>
          <p:nvGrpSpPr>
            <p:cNvPr id="13" name="Group 18"/>
            <p:cNvGrpSpPr>
              <a:grpSpLocks/>
            </p:cNvGrpSpPr>
            <p:nvPr/>
          </p:nvGrpSpPr>
          <p:grpSpPr bwMode="auto">
            <a:xfrm>
              <a:off x="110" y="1526"/>
              <a:ext cx="3157" cy="460"/>
              <a:chOff x="110" y="1460"/>
              <a:chExt cx="3157" cy="460"/>
            </a:xfrm>
          </p:grpSpPr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110" y="1460"/>
                <a:ext cx="5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PERAS</a:t>
                </a: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/>
            </p:nvSpPr>
            <p:spPr bwMode="auto">
              <a:xfrm>
                <a:off x="1078" y="1460"/>
                <a:ext cx="1119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s-AR" sz="14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21" name="Text Box 21"/>
              <p:cNvSpPr txBox="1">
                <a:spLocks noChangeArrowheads="1"/>
              </p:cNvSpPr>
              <p:nvPr/>
            </p:nvSpPr>
            <p:spPr bwMode="auto">
              <a:xfrm>
                <a:off x="2566" y="1460"/>
                <a:ext cx="7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MUY BAJA</a:t>
                </a:r>
              </a:p>
            </p:txBody>
          </p:sp>
        </p:grp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3651" y="1616"/>
              <a:ext cx="195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>
                  <a:latin typeface="Arial" panose="020B0604020202020204" pitchFamily="34" charset="0"/>
                </a:rPr>
                <a:t>DOS LATERALES CON GOTEROS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>
                  <a:latin typeface="Arial" panose="020B0604020202020204" pitchFamily="34" charset="0"/>
                </a:rPr>
                <a:t>DE 4 L/h A 1 m SOBRE LA HILERA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s-AR" sz="140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>
                  <a:latin typeface="Arial" panose="020B0604020202020204" pitchFamily="34" charset="0"/>
                </a:rPr>
                <a:t>UN MICROASPERSOR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>
                  <a:latin typeface="Arial" panose="020B0604020202020204" pitchFamily="34" charset="0"/>
                </a:rPr>
                <a:t>POR PLANTA O UNO CADA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400">
                  <a:latin typeface="Arial" panose="020B0604020202020204" pitchFamily="34" charset="0"/>
                </a:rPr>
                <a:t>DOS PLANTAS</a:t>
              </a:r>
            </a:p>
          </p:txBody>
        </p: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110" y="2120"/>
              <a:ext cx="3327" cy="460"/>
              <a:chOff x="110" y="2120"/>
              <a:chExt cx="3327" cy="460"/>
            </a:xfrm>
          </p:grpSpPr>
          <p:sp>
            <p:nvSpPr>
              <p:cNvPr id="16" name="Text Box 24"/>
              <p:cNvSpPr txBox="1">
                <a:spLocks noChangeArrowheads="1"/>
              </p:cNvSpPr>
              <p:nvPr/>
            </p:nvSpPr>
            <p:spPr bwMode="auto">
              <a:xfrm>
                <a:off x="110" y="2120"/>
                <a:ext cx="76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MANZANOS</a:t>
                </a:r>
              </a:p>
            </p:txBody>
          </p:sp>
          <p:sp>
            <p:nvSpPr>
              <p:cNvPr id="17" name="Text Box 25"/>
              <p:cNvSpPr txBox="1">
                <a:spLocks noChangeArrowheads="1"/>
              </p:cNvSpPr>
              <p:nvPr/>
            </p:nvSpPr>
            <p:spPr bwMode="auto">
              <a:xfrm>
                <a:off x="1078" y="2120"/>
                <a:ext cx="1119" cy="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s-AR" sz="140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8" name="Text Box 26"/>
              <p:cNvSpPr txBox="1">
                <a:spLocks noChangeArrowheads="1"/>
              </p:cNvSpPr>
              <p:nvPr/>
            </p:nvSpPr>
            <p:spPr bwMode="auto">
              <a:xfrm>
                <a:off x="2395" y="2120"/>
                <a:ext cx="104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BAJA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100" b="0">
                    <a:latin typeface="Arial" panose="020B0604020202020204" pitchFamily="34" charset="0"/>
                  </a:rPr>
                  <a:t>(CANCRO PROBLEMA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100" b="0">
                    <a:latin typeface="Arial" panose="020B0604020202020204" pitchFamily="34" charset="0"/>
                  </a:rPr>
                  <a:t>DE CURIO AL NORTE)</a:t>
                </a:r>
                <a:endParaRPr lang="en-US" altLang="es-AR" sz="14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269875" y="4344988"/>
            <a:ext cx="12414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 dirty="0">
                <a:latin typeface="Arial" panose="020B0604020202020204" pitchFamily="34" charset="0"/>
              </a:rPr>
              <a:t>DURAZNO 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 dirty="0">
                <a:latin typeface="Arial" panose="020B0604020202020204" pitchFamily="34" charset="0"/>
              </a:rPr>
              <a:t>NECTARINO</a:t>
            </a:r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1806575" y="4344988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4278313" y="4344988"/>
            <a:ext cx="8921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MEDIO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100">
                <a:latin typeface="Arial" panose="020B0604020202020204" pitchFamily="34" charset="0"/>
              </a:rPr>
              <a:t>(CANCRO)</a:t>
            </a:r>
            <a:endParaRPr lang="en-US" altLang="es-AR" sz="1400">
              <a:latin typeface="Arial" panose="020B0604020202020204" pitchFamily="34" charset="0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5891213" y="4344988"/>
            <a:ext cx="31067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DOS LATERALES CON GOTEROS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DE 4 L/h A 1 m SOBRE LA HILERA</a:t>
            </a:r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269875" y="5094288"/>
            <a:ext cx="1044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CEREZOS</a:t>
            </a: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1806575" y="5094288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3903663" y="5094288"/>
            <a:ext cx="1641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ALTO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100" b="0">
                <a:latin typeface="Arial" panose="020B0604020202020204" pitchFamily="34" charset="0"/>
              </a:rPr>
              <a:t>(Phytoptora 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100" b="0">
                <a:latin typeface="Arial" panose="020B0604020202020204" pitchFamily="34" charset="0"/>
              </a:rPr>
              <a:t>CANCER BACTERIAL)</a:t>
            </a:r>
            <a:endParaRPr lang="en-US" altLang="es-AR" sz="1400">
              <a:latin typeface="Arial" panose="020B0604020202020204" pitchFamily="34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5891213" y="5094288"/>
            <a:ext cx="31067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DOS LATERALES CON GOTEROS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DE 4 L/h A 1 m SOBRE LA HILERA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269875" y="5843588"/>
            <a:ext cx="1103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CIRUELOS</a:t>
            </a:r>
          </a:p>
        </p:txBody>
      </p:sp>
      <p:sp>
        <p:nvSpPr>
          <p:cNvPr id="47" name="Text Box 40"/>
          <p:cNvSpPr txBox="1">
            <a:spLocks noChangeArrowheads="1"/>
          </p:cNvSpPr>
          <p:nvPr/>
        </p:nvSpPr>
        <p:spPr bwMode="auto">
          <a:xfrm>
            <a:off x="1806575" y="5843588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</a:t>
            </a:r>
          </a:p>
        </p:txBody>
      </p:sp>
      <p:sp>
        <p:nvSpPr>
          <p:cNvPr id="48" name="Text Box 41"/>
          <p:cNvSpPr txBox="1">
            <a:spLocks noChangeArrowheads="1"/>
          </p:cNvSpPr>
          <p:nvPr/>
        </p:nvSpPr>
        <p:spPr bwMode="auto">
          <a:xfrm>
            <a:off x="4291013" y="5843588"/>
            <a:ext cx="67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BAJO</a:t>
            </a:r>
          </a:p>
        </p:txBody>
      </p:sp>
      <p:sp>
        <p:nvSpPr>
          <p:cNvPr id="49" name="Text Box 42"/>
          <p:cNvSpPr txBox="1">
            <a:spLocks noChangeArrowheads="1"/>
          </p:cNvSpPr>
          <p:nvPr/>
        </p:nvSpPr>
        <p:spPr bwMode="auto">
          <a:xfrm>
            <a:off x="5795963" y="5843588"/>
            <a:ext cx="31067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DOS LATERALES CON GOTEROS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DE 4 L/h A 1 m SOBRE LA HILERA</a:t>
            </a:r>
          </a:p>
        </p:txBody>
      </p:sp>
    </p:spTree>
    <p:extLst>
      <p:ext uri="{BB962C8B-B14F-4D97-AF65-F5344CB8AC3E}">
        <p14:creationId xmlns:p14="http://schemas.microsoft.com/office/powerpoint/2010/main" val="36549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4775" y="915988"/>
            <a:ext cx="8909050" cy="5697537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775" y="174625"/>
            <a:ext cx="8926513" cy="8636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4625" y="639763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CULTIVO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11325" y="639763"/>
            <a:ext cx="1517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TIPO EMISOR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87763" y="150813"/>
            <a:ext cx="1882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SUSCEPT.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ENFERMEDADES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DEL CUELLO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5963" y="639763"/>
            <a:ext cx="1963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600">
                <a:latin typeface="Arial" panose="020B0604020202020204" pitchFamily="34" charset="0"/>
              </a:rPr>
              <a:t>OBSERVACIONES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587500" y="1022350"/>
            <a:ext cx="0" cy="559117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AR"/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58750" y="1147763"/>
            <a:ext cx="8821738" cy="1193800"/>
            <a:chOff x="100" y="723"/>
            <a:chExt cx="5557" cy="752"/>
          </a:xfrm>
        </p:grpSpPr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00" y="1149"/>
              <a:ext cx="5557" cy="326"/>
              <a:chOff x="100" y="1107"/>
              <a:chExt cx="5557" cy="326"/>
            </a:xfrm>
          </p:grpSpPr>
          <p:sp>
            <p:nvSpPr>
              <p:cNvPr id="17" name="Text Box 21"/>
              <p:cNvSpPr txBox="1">
                <a:spLocks noChangeArrowheads="1"/>
              </p:cNvSpPr>
              <p:nvPr/>
            </p:nvSpPr>
            <p:spPr bwMode="auto">
              <a:xfrm>
                <a:off x="100" y="1107"/>
                <a:ext cx="52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NOGAL</a:t>
                </a:r>
              </a:p>
            </p:txBody>
          </p:sp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1062" y="1107"/>
                <a:ext cx="111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2570" y="1107"/>
                <a:ext cx="700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MUY ALTO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100" b="0">
                    <a:latin typeface="Arial" panose="020B0604020202020204" pitchFamily="34" charset="0"/>
                  </a:rPr>
                  <a:t>(Phytoptora)</a:t>
                </a:r>
              </a:p>
            </p:txBody>
          </p:sp>
          <p:sp>
            <p:nvSpPr>
              <p:cNvPr id="20" name="Text Box 24"/>
              <p:cNvSpPr txBox="1">
                <a:spLocks noChangeArrowheads="1"/>
              </p:cNvSpPr>
              <p:nvPr/>
            </p:nvSpPr>
            <p:spPr bwMode="auto">
              <a:xfrm>
                <a:off x="3644" y="1107"/>
                <a:ext cx="2013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UNO O DOS MICROASPERSORES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POR PLANTA SIN MOJAR TRONCO</a:t>
                </a:r>
              </a:p>
            </p:txBody>
          </p:sp>
        </p:grpSp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00" y="723"/>
              <a:ext cx="5501" cy="328"/>
              <a:chOff x="100" y="668"/>
              <a:chExt cx="5501" cy="328"/>
            </a:xfrm>
          </p:grpSpPr>
          <p:sp>
            <p:nvSpPr>
              <p:cNvPr id="13" name="Text Box 26"/>
              <p:cNvSpPr txBox="1">
                <a:spLocks noChangeArrowheads="1"/>
              </p:cNvSpPr>
              <p:nvPr/>
            </p:nvSpPr>
            <p:spPr bwMode="auto">
              <a:xfrm>
                <a:off x="100" y="668"/>
                <a:ext cx="83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ALMENDROS</a:t>
                </a: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1062" y="668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15" name="Text Box 28"/>
              <p:cNvSpPr txBox="1">
                <a:spLocks noChangeArrowheads="1"/>
              </p:cNvSpPr>
              <p:nvPr/>
            </p:nvSpPr>
            <p:spPr bwMode="auto">
              <a:xfrm>
                <a:off x="2376" y="668"/>
                <a:ext cx="108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MUY ALTO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100" b="0">
                    <a:latin typeface="Arial" panose="020B0604020202020204" pitchFamily="34" charset="0"/>
                  </a:rPr>
                  <a:t>(Phytoptora Y CANCRO)</a:t>
                </a:r>
                <a:endParaRPr lang="en-US" altLang="es-AR" sz="140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29"/>
              <p:cNvSpPr txBox="1">
                <a:spLocks noChangeArrowheads="1"/>
              </p:cNvSpPr>
              <p:nvPr/>
            </p:nvSpPr>
            <p:spPr bwMode="auto">
              <a:xfrm>
                <a:off x="3644" y="670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DOS LATERALES CON GOTEROS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</p:grpSp>
      <p:grpSp>
        <p:nvGrpSpPr>
          <p:cNvPr id="21" name="Group 41"/>
          <p:cNvGrpSpPr>
            <a:grpSpLocks/>
          </p:cNvGrpSpPr>
          <p:nvPr/>
        </p:nvGrpSpPr>
        <p:grpSpPr bwMode="auto">
          <a:xfrm>
            <a:off x="158750" y="4268788"/>
            <a:ext cx="8794750" cy="977900"/>
            <a:chOff x="100" y="2689"/>
            <a:chExt cx="5540" cy="616"/>
          </a:xfrm>
        </p:grpSpPr>
        <p:grpSp>
          <p:nvGrpSpPr>
            <p:cNvPr id="22" name="Group 42"/>
            <p:cNvGrpSpPr>
              <a:grpSpLocks/>
            </p:cNvGrpSpPr>
            <p:nvPr/>
          </p:nvGrpSpPr>
          <p:grpSpPr bwMode="auto">
            <a:xfrm>
              <a:off x="100" y="3113"/>
              <a:ext cx="5540" cy="192"/>
              <a:chOff x="100" y="3076"/>
              <a:chExt cx="5540" cy="192"/>
            </a:xfrm>
          </p:grpSpPr>
          <p:sp>
            <p:nvSpPr>
              <p:cNvPr id="28" name="Text Box 43"/>
              <p:cNvSpPr txBox="1">
                <a:spLocks noChangeArrowheads="1"/>
              </p:cNvSpPr>
              <p:nvPr/>
            </p:nvSpPr>
            <p:spPr bwMode="auto">
              <a:xfrm>
                <a:off x="100" y="3076"/>
                <a:ext cx="49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PALTO</a:t>
                </a:r>
              </a:p>
            </p:txBody>
          </p:sp>
          <p:sp>
            <p:nvSpPr>
              <p:cNvPr id="29" name="Text Box 44"/>
              <p:cNvSpPr txBox="1">
                <a:spLocks noChangeArrowheads="1"/>
              </p:cNvSpPr>
              <p:nvPr/>
            </p:nvSpPr>
            <p:spPr bwMode="auto">
              <a:xfrm>
                <a:off x="1062" y="3076"/>
                <a:ext cx="111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MICROASPERSOR</a:t>
                </a:r>
              </a:p>
            </p:txBody>
          </p:sp>
          <p:sp>
            <p:nvSpPr>
              <p:cNvPr id="30" name="Text Box 45"/>
              <p:cNvSpPr txBox="1">
                <a:spLocks noChangeArrowheads="1"/>
              </p:cNvSpPr>
              <p:nvPr/>
            </p:nvSpPr>
            <p:spPr bwMode="auto">
              <a:xfrm>
                <a:off x="2707" y="3076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31" name="Text Box 46"/>
              <p:cNvSpPr txBox="1">
                <a:spLocks noChangeArrowheads="1"/>
              </p:cNvSpPr>
              <p:nvPr/>
            </p:nvSpPr>
            <p:spPr bwMode="auto">
              <a:xfrm>
                <a:off x="3644" y="3076"/>
                <a:ext cx="199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UN MICROAPERSOR POR PLANTA</a:t>
                </a:r>
              </a:p>
            </p:txBody>
          </p:sp>
        </p:grpSp>
        <p:grpSp>
          <p:nvGrpSpPr>
            <p:cNvPr id="23" name="Group 47"/>
            <p:cNvGrpSpPr>
              <a:grpSpLocks/>
            </p:cNvGrpSpPr>
            <p:nvPr/>
          </p:nvGrpSpPr>
          <p:grpSpPr bwMode="auto">
            <a:xfrm>
              <a:off x="100" y="2689"/>
              <a:ext cx="5501" cy="326"/>
              <a:chOff x="100" y="2614"/>
              <a:chExt cx="5501" cy="326"/>
            </a:xfrm>
          </p:grpSpPr>
          <p:sp>
            <p:nvSpPr>
              <p:cNvPr id="24" name="Text Box 48"/>
              <p:cNvSpPr txBox="1">
                <a:spLocks noChangeArrowheads="1"/>
              </p:cNvSpPr>
              <p:nvPr/>
            </p:nvSpPr>
            <p:spPr bwMode="auto">
              <a:xfrm>
                <a:off x="100" y="2614"/>
                <a:ext cx="65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CITRICOS</a:t>
                </a:r>
              </a:p>
            </p:txBody>
          </p:sp>
          <p:sp>
            <p:nvSpPr>
              <p:cNvPr id="25" name="Text Box 49"/>
              <p:cNvSpPr txBox="1">
                <a:spLocks noChangeArrowheads="1"/>
              </p:cNvSpPr>
              <p:nvPr/>
            </p:nvSpPr>
            <p:spPr bwMode="auto">
              <a:xfrm>
                <a:off x="1062" y="2614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26" name="Text Box 50"/>
              <p:cNvSpPr txBox="1">
                <a:spLocks noChangeArrowheads="1"/>
              </p:cNvSpPr>
              <p:nvPr/>
            </p:nvSpPr>
            <p:spPr bwMode="auto">
              <a:xfrm>
                <a:off x="2621" y="2614"/>
                <a:ext cx="599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ALTO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100" b="0">
                    <a:latin typeface="Arial" panose="020B0604020202020204" pitchFamily="34" charset="0"/>
                  </a:rPr>
                  <a:t>(Phytoptora)</a:t>
                </a:r>
              </a:p>
            </p:txBody>
          </p:sp>
          <p:sp>
            <p:nvSpPr>
              <p:cNvPr id="27" name="Text Box 51"/>
              <p:cNvSpPr txBox="1">
                <a:spLocks noChangeArrowheads="1"/>
              </p:cNvSpPr>
              <p:nvPr/>
            </p:nvSpPr>
            <p:spPr bwMode="auto">
              <a:xfrm>
                <a:off x="3644" y="2614"/>
                <a:ext cx="1957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DOS LATERALES CON GOTEROS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DE 4 L/h A 1 m SOBRE LA HILERA</a:t>
                </a:r>
              </a:p>
            </p:txBody>
          </p:sp>
        </p:grpSp>
      </p:grpSp>
      <p:grpSp>
        <p:nvGrpSpPr>
          <p:cNvPr id="32" name="Group 52"/>
          <p:cNvGrpSpPr>
            <a:grpSpLocks/>
          </p:cNvGrpSpPr>
          <p:nvPr/>
        </p:nvGrpSpPr>
        <p:grpSpPr bwMode="auto">
          <a:xfrm>
            <a:off x="158750" y="5402263"/>
            <a:ext cx="8583613" cy="1192212"/>
            <a:chOff x="100" y="3403"/>
            <a:chExt cx="5407" cy="751"/>
          </a:xfrm>
        </p:grpSpPr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100" y="3403"/>
              <a:ext cx="5389" cy="326"/>
              <a:chOff x="100" y="3385"/>
              <a:chExt cx="5389" cy="326"/>
            </a:xfrm>
          </p:grpSpPr>
          <p:sp>
            <p:nvSpPr>
              <p:cNvPr id="39" name="Text Box 54"/>
              <p:cNvSpPr txBox="1">
                <a:spLocks noChangeArrowheads="1"/>
              </p:cNvSpPr>
              <p:nvPr/>
            </p:nvSpPr>
            <p:spPr bwMode="auto">
              <a:xfrm>
                <a:off x="100" y="3385"/>
                <a:ext cx="77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ARANDANO</a:t>
                </a:r>
              </a:p>
            </p:txBody>
          </p:sp>
          <p:sp>
            <p:nvSpPr>
              <p:cNvPr id="40" name="Text Box 55"/>
              <p:cNvSpPr txBox="1">
                <a:spLocks noChangeArrowheads="1"/>
              </p:cNvSpPr>
              <p:nvPr/>
            </p:nvSpPr>
            <p:spPr bwMode="auto">
              <a:xfrm>
                <a:off x="1062" y="3385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41" name="Text Box 56"/>
              <p:cNvSpPr txBox="1">
                <a:spLocks noChangeArrowheads="1"/>
              </p:cNvSpPr>
              <p:nvPr/>
            </p:nvSpPr>
            <p:spPr bwMode="auto">
              <a:xfrm>
                <a:off x="2708" y="3385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42" name="Text Box 57"/>
              <p:cNvSpPr txBox="1">
                <a:spLocks noChangeArrowheads="1"/>
              </p:cNvSpPr>
              <p:nvPr/>
            </p:nvSpPr>
            <p:spPr bwMode="auto">
              <a:xfrm>
                <a:off x="3644" y="3385"/>
                <a:ext cx="1845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UN LATERAL CON GOTERO DE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4 L/h A 1 m SOBRE LA HILERA</a:t>
                </a:r>
              </a:p>
            </p:txBody>
          </p:sp>
        </p:grpSp>
        <p:grpSp>
          <p:nvGrpSpPr>
            <p:cNvPr id="34" name="Group 58"/>
            <p:cNvGrpSpPr>
              <a:grpSpLocks/>
            </p:cNvGrpSpPr>
            <p:nvPr/>
          </p:nvGrpSpPr>
          <p:grpSpPr bwMode="auto">
            <a:xfrm>
              <a:off x="100" y="3828"/>
              <a:ext cx="5407" cy="326"/>
              <a:chOff x="100" y="3773"/>
              <a:chExt cx="5407" cy="326"/>
            </a:xfrm>
          </p:grpSpPr>
          <p:sp>
            <p:nvSpPr>
              <p:cNvPr id="35" name="Text Box 59"/>
              <p:cNvSpPr txBox="1">
                <a:spLocks noChangeArrowheads="1"/>
              </p:cNvSpPr>
              <p:nvPr/>
            </p:nvSpPr>
            <p:spPr bwMode="auto">
              <a:xfrm>
                <a:off x="100" y="3773"/>
                <a:ext cx="66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FRUTILLA</a:t>
                </a:r>
              </a:p>
            </p:txBody>
          </p:sp>
          <p:sp>
            <p:nvSpPr>
              <p:cNvPr id="36" name="Text Box 60"/>
              <p:cNvSpPr txBox="1">
                <a:spLocks noChangeArrowheads="1"/>
              </p:cNvSpPr>
              <p:nvPr/>
            </p:nvSpPr>
            <p:spPr bwMode="auto">
              <a:xfrm>
                <a:off x="1062" y="3773"/>
                <a:ext cx="60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GOTERO</a:t>
                </a:r>
              </a:p>
            </p:txBody>
          </p:sp>
          <p:sp>
            <p:nvSpPr>
              <p:cNvPr id="37" name="Text Box 61"/>
              <p:cNvSpPr txBox="1">
                <a:spLocks noChangeArrowheads="1"/>
              </p:cNvSpPr>
              <p:nvPr/>
            </p:nvSpPr>
            <p:spPr bwMode="auto">
              <a:xfrm>
                <a:off x="2708" y="3773"/>
                <a:ext cx="42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BAJO</a:t>
                </a:r>
              </a:p>
            </p:txBody>
          </p:sp>
          <p:sp>
            <p:nvSpPr>
              <p:cNvPr id="38" name="Text Box 62"/>
              <p:cNvSpPr txBox="1">
                <a:spLocks noChangeArrowheads="1"/>
              </p:cNvSpPr>
              <p:nvPr/>
            </p:nvSpPr>
            <p:spPr bwMode="auto">
              <a:xfrm>
                <a:off x="3644" y="3773"/>
                <a:ext cx="1863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UN LATERAL CON GOTERO DE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AR" sz="1400">
                    <a:latin typeface="Arial" panose="020B0604020202020204" pitchFamily="34" charset="0"/>
                  </a:rPr>
                  <a:t>4 L/h A 0,5 m SOBRE LA HILERA</a:t>
                </a:r>
              </a:p>
            </p:txBody>
          </p:sp>
        </p:grpSp>
      </p:grp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158750" y="2497138"/>
            <a:ext cx="11334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 dirty="0">
                <a:latin typeface="Arial" panose="020B0604020202020204" pitchFamily="34" charset="0"/>
              </a:rPr>
              <a:t>VIDES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 dirty="0">
                <a:latin typeface="Arial" panose="020B0604020202020204" pitchFamily="34" charset="0"/>
              </a:rPr>
              <a:t>VINIFERAS</a:t>
            </a: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1685925" y="2497138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</a:t>
            </a: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4297363" y="2497138"/>
            <a:ext cx="67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BAJO</a:t>
            </a:r>
          </a:p>
        </p:txBody>
      </p:sp>
      <p:sp>
        <p:nvSpPr>
          <p:cNvPr id="46" name="Text Box 35"/>
          <p:cNvSpPr txBox="1">
            <a:spLocks noChangeArrowheads="1"/>
          </p:cNvSpPr>
          <p:nvPr/>
        </p:nvSpPr>
        <p:spPr bwMode="auto">
          <a:xfrm>
            <a:off x="5784850" y="2497138"/>
            <a:ext cx="31448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UN LATERAL CON GOTERO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2 O 4 L/h A 1 m SOBRE LA HILERA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58750" y="3170238"/>
            <a:ext cx="9953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VIDES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DE MESA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685925" y="3170238"/>
            <a:ext cx="954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297363" y="3170238"/>
            <a:ext cx="67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BAJO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5784850" y="3170238"/>
            <a:ext cx="28114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UNO O DOS LATERALES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GOTEROS DE 4 L/h A 1 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SOBRE LA HILERA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1400">
                <a:latin typeface="Arial" panose="020B0604020202020204" pitchFamily="34" charset="0"/>
              </a:rPr>
              <a:t>(MICROASPERSOR)</a:t>
            </a:r>
          </a:p>
        </p:txBody>
      </p:sp>
    </p:spTree>
    <p:extLst>
      <p:ext uri="{BB962C8B-B14F-4D97-AF65-F5344CB8AC3E}">
        <p14:creationId xmlns:p14="http://schemas.microsoft.com/office/powerpoint/2010/main" val="37806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78050" y="749300"/>
            <a:ext cx="47720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400" dirty="0">
                <a:latin typeface="Arial" panose="020B0604020202020204" pitchFamily="34" charset="0"/>
              </a:rPr>
              <a:t>VOLUMEN DE SUELO REGADO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s-AR" sz="2400" dirty="0">
                <a:latin typeface="Arial" panose="020B0604020202020204" pitchFamily="34" charset="0"/>
              </a:rPr>
              <a:t>RECOMENDABLE</a:t>
            </a:r>
            <a:endParaRPr lang="en-US" altLang="es-AR" sz="2800" dirty="0">
              <a:latin typeface="Arial" panose="020B0604020202020204" pitchFamily="34" charset="0"/>
            </a:endParaRP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28800" y="2295525"/>
            <a:ext cx="5486400" cy="3278188"/>
            <a:chOff x="1152" y="1446"/>
            <a:chExt cx="3456" cy="2065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152" y="2155"/>
              <a:ext cx="3456" cy="1356"/>
            </a:xfrm>
            <a:prstGeom prst="rect">
              <a:avLst/>
            </a:prstGeom>
            <a:solidFill>
              <a:srgbClr val="FFCC6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1152" y="1974"/>
              <a:ext cx="3456" cy="44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1463" y="1446"/>
              <a:ext cx="2880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PORCENTAJE DE SUELO MOJADO (PSM)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POR GRUPO DE CULTIVOS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1499" y="206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CULTIVO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3059" y="2068"/>
              <a:ext cx="143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PORCENTAJE DE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SUELO MOJADO (%)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1499" y="2620"/>
              <a:ext cx="4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VIDES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3535" y="2620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30 – 35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1499" y="2902"/>
              <a:ext cx="7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FRUTALES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3535" y="2902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45 – 55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1499" y="3195"/>
              <a:ext cx="9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HORTALIZAS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3535" y="3195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800">
                  <a:solidFill>
                    <a:srgbClr val="000000"/>
                  </a:solidFill>
                  <a:latin typeface="Arial" panose="020B0604020202020204" pitchFamily="34" charset="0"/>
                </a:rPr>
                <a:t>55 – 65</a:t>
              </a:r>
              <a:endParaRPr lang="en-US" altLang="es-AR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850351"/>
              </p:ext>
            </p:extLst>
          </p:nvPr>
        </p:nvGraphicFramePr>
        <p:xfrm>
          <a:off x="249237" y="112713"/>
          <a:ext cx="5327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7" y="112713"/>
                        <a:ext cx="5327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IMG_2668 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617538"/>
            <a:ext cx="4841377" cy="511333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5119" r="5399" b="5119"/>
          <a:stretch>
            <a:fillRect/>
          </a:stretch>
        </p:blipFill>
        <p:spPr bwMode="auto">
          <a:xfrm>
            <a:off x="5222875" y="688975"/>
            <a:ext cx="3738563" cy="24558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/>
          <a:stretch>
            <a:fillRect/>
          </a:stretch>
        </p:blipFill>
        <p:spPr bwMode="auto">
          <a:xfrm>
            <a:off x="5184775" y="3463925"/>
            <a:ext cx="3779838" cy="23415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67544" y="182047"/>
            <a:ext cx="4623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AR" dirty="0" smtClean="0">
                <a:latin typeface="Arial" panose="020B0604020202020204" pitchFamily="34" charset="0"/>
              </a:rPr>
              <a:t>      VOLUMEN DE SUELO MOJADO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402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ttps://i.ytimg.com/vi/ZnRjrnNrep4/maxresdefaul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" y="-2304"/>
            <a:ext cx="4480359" cy="290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Marcador de contenido 3" descr="http://1.bp.blogspot.com/-OSEKpDlhXjQ/Uz4WXM__j0I/AAAAAAAAD4Q/QngGmXm6-3Q/s1600/sistema%2Bde%2Breigo%2Ben%2Bcebollas.png"/>
          <p:cNvPicPr>
            <a:picLocks noGr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18" y="4585"/>
            <a:ext cx="4655441" cy="295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http://g03.s.alicdn.com/kf/HTB1nuqVGFXXXXXNXFXXq6xXFXXXn/200478373/HTB1nuqVGFXXXXXNXFXXq6xXFXXX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7" y="2957746"/>
            <a:ext cx="5303637" cy="4087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://3.bp.blogspot.com/_nb8hHitd6lw/S00mJOzjMjI/AAAAAAAAANU/UXptvxdtCYs/s320/riego-tomate-invernadero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48" y="2986238"/>
            <a:ext cx="3827751" cy="3755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2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99798"/>
              </p:ext>
            </p:extLst>
          </p:nvPr>
        </p:nvGraphicFramePr>
        <p:xfrm>
          <a:off x="5247134" y="955675"/>
          <a:ext cx="3789362" cy="437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orelPhotoPaint.Image.10" r:id="rId3" imgW="4380952" imgH="5726984" progId="CorelPhotoPaint.Image.10">
                  <p:embed/>
                </p:oleObj>
              </mc:Choice>
              <mc:Fallback>
                <p:oleObj name="CorelPhotoPaint.Image.10" r:id="rId3" imgW="4380952" imgH="5726984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7134" y="955675"/>
                        <a:ext cx="3789362" cy="4379913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83622" y="549275"/>
            <a:ext cx="4435049" cy="5318125"/>
            <a:chOff x="48" y="144"/>
            <a:chExt cx="2612" cy="4032"/>
          </a:xfrm>
        </p:grpSpPr>
        <p:sp>
          <p:nvSpPr>
            <p:cNvPr id="5" name="Rectangle 4" descr="Lienzo"/>
            <p:cNvSpPr>
              <a:spLocks noChangeArrowheads="1"/>
            </p:cNvSpPr>
            <p:nvPr/>
          </p:nvSpPr>
          <p:spPr bwMode="auto">
            <a:xfrm>
              <a:off x="116" y="144"/>
              <a:ext cx="2544" cy="4032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ES" altLang="es-ES" sz="2000">
                <a:latin typeface="Arial" panose="020B0604020202020204" pitchFamily="34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00" y="336"/>
              <a:ext cx="1860" cy="1050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s-ES" sz="2800" i="1">
                  <a:solidFill>
                    <a:srgbClr val="000000"/>
                  </a:solidFill>
                  <a:latin typeface="Tahoma" panose="020B0604030504040204" pitchFamily="34" charset="0"/>
                </a:rPr>
                <a:t>BULBO HÚMEDO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s-ES" sz="2800" i="1">
                  <a:solidFill>
                    <a:srgbClr val="000000"/>
                  </a:solidFill>
                  <a:latin typeface="Tahoma" panose="020B0604030504040204" pitchFamily="34" charset="0"/>
                </a:rPr>
                <a:t>Y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s-AR" altLang="es-ES" sz="2800" i="1">
                  <a:solidFill>
                    <a:srgbClr val="000000"/>
                  </a:solidFill>
                  <a:latin typeface="Tahoma" panose="020B0604030504040204" pitchFamily="34" charset="0"/>
                </a:rPr>
                <a:t>RAÍCES</a:t>
              </a:r>
              <a:endParaRPr lang="es-ES" altLang="es-ES" sz="2800" i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92" y="1674"/>
              <a:ext cx="2208" cy="28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s-AR" altLang="es-ES" sz="2400">
                  <a:solidFill>
                    <a:srgbClr val="000000"/>
                  </a:solidFill>
                  <a:latin typeface="Tahoma" panose="020B0604030504040204" pitchFamily="34" charset="0"/>
                </a:rPr>
                <a:t>FORMA DEL BULBO</a:t>
              </a:r>
              <a:endParaRPr lang="es-ES" altLang="es-ES" sz="240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36" y="2256"/>
              <a:ext cx="1968" cy="28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s-AR" altLang="es-ES" sz="2400" b="0">
                  <a:solidFill>
                    <a:srgbClr val="000000"/>
                  </a:solidFill>
                  <a:latin typeface="Tahoma" panose="020B0604030504040204" pitchFamily="34" charset="0"/>
                </a:rPr>
                <a:t>Estratificación</a:t>
              </a:r>
              <a:endParaRPr lang="es-ES" altLang="es-ES" sz="2400" b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36" y="2784"/>
              <a:ext cx="2160" cy="518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s-AR" altLang="es-ES" sz="2400" b="0" dirty="0">
                  <a:solidFill>
                    <a:srgbClr val="000000"/>
                  </a:solidFill>
                  <a:latin typeface="Tahoma" panose="020B0604030504040204" pitchFamily="34" charset="0"/>
                </a:rPr>
                <a:t>Obstáculos Impermeables</a:t>
              </a:r>
              <a:endParaRPr lang="es-ES" altLang="es-ES" sz="2400" b="0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36" y="3456"/>
              <a:ext cx="1968" cy="633"/>
            </a:xfrm>
            <a:prstGeom prst="rect">
              <a:avLst/>
            </a:prstGeom>
            <a:gradFill rotWithShape="0"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s-AR" altLang="es-ES" sz="2400" b="0">
                  <a:solidFill>
                    <a:srgbClr val="000000"/>
                  </a:solidFill>
                  <a:latin typeface="Tahoma" panose="020B0604030504040204" pitchFamily="34" charset="0"/>
                </a:rPr>
                <a:t>Caudal y tpo de riego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s-AR" altLang="es-ES" sz="2400" b="0">
                  <a:solidFill>
                    <a:srgbClr val="000000"/>
                  </a:solidFill>
                  <a:latin typeface="Tahoma" panose="020B0604030504040204" pitchFamily="34" charset="0"/>
                </a:rPr>
                <a:t>(emisor) </a:t>
              </a:r>
              <a:endParaRPr lang="es-ES" altLang="es-ES" sz="2400" b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48" y="1821"/>
              <a:ext cx="336" cy="1955"/>
              <a:chOff x="48" y="1821"/>
              <a:chExt cx="336" cy="1955"/>
            </a:xfrm>
          </p:grpSpPr>
          <p:cxnSp>
            <p:nvCxnSpPr>
              <p:cNvPr id="12" name="AutoShape 11"/>
              <p:cNvCxnSpPr>
                <a:cxnSpLocks noChangeShapeType="1"/>
                <a:stCxn id="7" idx="1"/>
                <a:endCxn id="10" idx="1"/>
              </p:cNvCxnSpPr>
              <p:nvPr/>
            </p:nvCxnSpPr>
            <p:spPr bwMode="auto">
              <a:xfrm rot="10800000" flipH="1" flipV="1">
                <a:off x="192" y="1821"/>
                <a:ext cx="144" cy="1955"/>
              </a:xfrm>
              <a:prstGeom prst="bentConnector3">
                <a:avLst>
                  <a:gd name="adj1" fmla="val -100000"/>
                </a:avLst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Line 12"/>
              <p:cNvSpPr>
                <a:spLocks noChangeShapeType="1"/>
              </p:cNvSpPr>
              <p:nvPr/>
            </p:nvSpPr>
            <p:spPr bwMode="auto">
              <a:xfrm flipH="1">
                <a:off x="48" y="2400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H="1">
                <a:off x="48" y="3072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75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649922"/>
              </p:ext>
            </p:extLst>
          </p:nvPr>
        </p:nvGraphicFramePr>
        <p:xfrm>
          <a:off x="541982" y="115888"/>
          <a:ext cx="5327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82" y="115888"/>
                        <a:ext cx="5327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/>
          </p:cNvSpPr>
          <p:nvPr/>
        </p:nvSpPr>
        <p:spPr bwMode="auto">
          <a:xfrm>
            <a:off x="786457" y="87313"/>
            <a:ext cx="4824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</a:rPr>
              <a:t>BULBO HÚMEDO (TIPO SUELO)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33937" r="31093" b="28271"/>
          <a:stretch>
            <a:fillRect/>
          </a:stretch>
        </p:blipFill>
        <p:spPr bwMode="auto">
          <a:xfrm>
            <a:off x="1402407" y="3735388"/>
            <a:ext cx="3313112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4" t="34875" r="32278" b="28270"/>
          <a:stretch>
            <a:fillRect/>
          </a:stretch>
        </p:blipFill>
        <p:spPr bwMode="auto">
          <a:xfrm>
            <a:off x="5220344" y="3716338"/>
            <a:ext cx="3240088" cy="217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94794" y="5859463"/>
            <a:ext cx="259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Fuente: Netafim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1279" name="Picture 15" descr="http://www.jaenclima.com/articulos/images/1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9113"/>
            <a:ext cx="7916527" cy="331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2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721491"/>
              </p:ext>
            </p:extLst>
          </p:nvPr>
        </p:nvGraphicFramePr>
        <p:xfrm>
          <a:off x="467891" y="288925"/>
          <a:ext cx="5327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91" y="288925"/>
                        <a:ext cx="5327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/>
          </p:cNvSpPr>
          <p:nvPr/>
        </p:nvSpPr>
        <p:spPr bwMode="auto">
          <a:xfrm>
            <a:off x="712366" y="260350"/>
            <a:ext cx="4824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000000"/>
                </a:solidFill>
                <a:latin typeface="Humanst521 BT"/>
              </a:rPr>
              <a:t>FRANJA HÚMEDA (SOLAPE)</a:t>
            </a:r>
          </a:p>
        </p:txBody>
      </p:sp>
      <p:pic>
        <p:nvPicPr>
          <p:cNvPr id="5" name="Picture 4" descr="distrib_s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22916" r="16386" b="4782"/>
          <a:stretch>
            <a:fillRect/>
          </a:stretch>
        </p:blipFill>
        <p:spPr bwMode="auto">
          <a:xfrm>
            <a:off x="1187624" y="3923097"/>
            <a:ext cx="3600400" cy="2930468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Picture 15" descr="https://encrypted-tbn0.gstatic.com/images?q=tbn:ANd9GcSBV2Ko-I13pnejHhasnqludjdkEFaIJa-FrQjYzi7nnEgKgTcL4g"/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55" y="802604"/>
            <a:ext cx="5457446" cy="32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284144" y="4050735"/>
            <a:ext cx="3121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Humanst521 BT"/>
              </a:rPr>
              <a:t>Qué se debe hacer cuando</a:t>
            </a:r>
          </a:p>
          <a:p>
            <a:r>
              <a:rPr lang="es-ES" b="1" dirty="0" smtClean="0">
                <a:solidFill>
                  <a:srgbClr val="000000"/>
                </a:solidFill>
                <a:latin typeface="Humanst521 BT"/>
              </a:rPr>
              <a:t>Llueve?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988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796656"/>
              </p:ext>
            </p:extLst>
          </p:nvPr>
        </p:nvGraphicFramePr>
        <p:xfrm>
          <a:off x="360809" y="260350"/>
          <a:ext cx="5327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09" y="260350"/>
                        <a:ext cx="5327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/>
          </p:cNvSpPr>
          <p:nvPr/>
        </p:nvSpPr>
        <p:spPr bwMode="auto">
          <a:xfrm>
            <a:off x="605284" y="231775"/>
            <a:ext cx="48244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</a:rPr>
              <a:t>FRANJA HÚMEDA (SOLAPE)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512044"/>
              </p:ext>
            </p:extLst>
          </p:nvPr>
        </p:nvGraphicFramePr>
        <p:xfrm>
          <a:off x="4778821" y="1052513"/>
          <a:ext cx="4257675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Picture Publisher Image" r:id="rId5" imgW="4257675" imgH="2905125" progId="PictPub.Image.8">
                  <p:embed/>
                </p:oleObj>
              </mc:Choice>
              <mc:Fallback>
                <p:oleObj name="Picture Publisher Image" r:id="rId5" imgW="4257675" imgH="2905125" progId="PictPub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821" y="1052513"/>
                        <a:ext cx="4257675" cy="2905125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RD2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1" y="1052513"/>
            <a:ext cx="4191000" cy="2889250"/>
          </a:xfrm>
          <a:prstGeom prst="rect">
            <a:avLst/>
          </a:prstGeom>
          <a:noFill/>
          <a:ln w="76200" cmpd="tri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5998021" y="3517900"/>
            <a:ext cx="1828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A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Poco espaciamiento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502221" y="3014663"/>
            <a:ext cx="1828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A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Gran espaciamiento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340320"/>
              </p:ext>
            </p:extLst>
          </p:nvPr>
        </p:nvGraphicFramePr>
        <p:xfrm>
          <a:off x="5615434" y="4581525"/>
          <a:ext cx="27368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" name="Ecuación" r:id="rId8" imgW="965200" imgH="431800" progId="Equation.3">
                  <p:embed/>
                </p:oleObj>
              </mc:Choice>
              <mc:Fallback>
                <p:oleObj name="Ecuación" r:id="rId8" imgW="96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434" y="4581525"/>
                        <a:ext cx="2736850" cy="1223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Grp="1" noChangeAspect="1" noChangeArrowheads="1"/>
          </p:cNvPicPr>
          <p:nvPr>
            <p:ph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2040" r="1491"/>
          <a:stretch>
            <a:fillRect/>
          </a:stretch>
        </p:blipFill>
        <p:spPr bwMode="auto">
          <a:xfrm>
            <a:off x="387886" y="3573016"/>
            <a:ext cx="3896082" cy="32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7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r>
              <a:rPr lang="es-CL" altLang="es-AR" sz="4000" dirty="0"/>
              <a:t>Como estimar el porcentaje de suelo mojado</a:t>
            </a:r>
            <a:endParaRPr lang="es-AR" sz="40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76064" y="1322288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2060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s-CL" altLang="es-AR" kern="0" dirty="0" smtClean="0"/>
          </a:p>
          <a:p>
            <a:r>
              <a:rPr lang="es-CL" altLang="es-AR" sz="1800" kern="0" dirty="0" smtClean="0"/>
              <a:t>PSM = (</a:t>
            </a:r>
            <a:r>
              <a:rPr lang="es-CL" altLang="es-AR" sz="1800" kern="0" dirty="0" err="1" smtClean="0"/>
              <a:t>Area</a:t>
            </a:r>
            <a:r>
              <a:rPr lang="es-CL" altLang="es-AR" sz="1800" kern="0" dirty="0" smtClean="0"/>
              <a:t> plantación / área mojada) x 100</a:t>
            </a:r>
          </a:p>
          <a:p>
            <a:endParaRPr lang="es-CL" altLang="es-AR" sz="1800" kern="0" dirty="0" smtClean="0"/>
          </a:p>
          <a:p>
            <a:r>
              <a:rPr lang="es-CL" altLang="es-AR" sz="1600" kern="0" dirty="0" smtClean="0"/>
              <a:t>Área mojada= (3,14 x Diámetro mojamiento</a:t>
            </a:r>
            <a:r>
              <a:rPr lang="es-CL" altLang="es-AR" sz="1600" kern="0" baseline="30000" dirty="0" smtClean="0"/>
              <a:t>2</a:t>
            </a:r>
            <a:r>
              <a:rPr lang="es-CL" altLang="es-AR" sz="1600" kern="0" dirty="0" smtClean="0"/>
              <a:t> / 4) x (N° emisores por planta)</a:t>
            </a:r>
          </a:p>
          <a:p>
            <a:endParaRPr lang="es-CL" altLang="es-AR" sz="1600" kern="0" dirty="0" smtClean="0"/>
          </a:p>
          <a:p>
            <a:pPr>
              <a:buFontTx/>
              <a:buNone/>
            </a:pPr>
            <a:r>
              <a:rPr lang="es-CL" altLang="es-AR" sz="1800" kern="0" dirty="0" smtClean="0"/>
              <a:t>- </a:t>
            </a:r>
            <a:r>
              <a:rPr lang="es-CL" altLang="es-AR" sz="1800" kern="0" dirty="0" err="1" smtClean="0"/>
              <a:t>Microaspersión</a:t>
            </a:r>
            <a:r>
              <a:rPr lang="es-CL" altLang="es-AR" sz="1800" kern="0" dirty="0" smtClean="0"/>
              <a:t>: Diámetro </a:t>
            </a:r>
            <a:r>
              <a:rPr lang="es-CL" altLang="es-AR" sz="1800" kern="0" dirty="0" err="1" smtClean="0"/>
              <a:t>mojamiento</a:t>
            </a:r>
            <a:r>
              <a:rPr lang="es-CL" altLang="es-AR" sz="1800" kern="0" dirty="0" smtClean="0"/>
              <a:t> = Diámetro de tiro de </a:t>
            </a:r>
            <a:r>
              <a:rPr lang="es-CL" altLang="es-AR" sz="1800" kern="0" dirty="0" err="1" smtClean="0"/>
              <a:t>microaspersor</a:t>
            </a:r>
            <a:endParaRPr lang="es-CL" altLang="es-AR" sz="1800" kern="0" dirty="0" smtClean="0"/>
          </a:p>
          <a:p>
            <a:pPr>
              <a:buFontTx/>
              <a:buNone/>
            </a:pPr>
            <a:r>
              <a:rPr lang="es-CL" altLang="es-AR" sz="1800" kern="0" dirty="0" smtClean="0"/>
              <a:t>- Goteo: Diámetro </a:t>
            </a:r>
            <a:r>
              <a:rPr lang="es-CL" altLang="es-AR" sz="1800" kern="0" dirty="0" err="1" smtClean="0"/>
              <a:t>mojamiento</a:t>
            </a:r>
            <a:r>
              <a:rPr lang="es-CL" altLang="es-AR" sz="1800" kern="0" dirty="0" smtClean="0"/>
              <a:t> = Diámetro </a:t>
            </a:r>
            <a:r>
              <a:rPr lang="es-CL" altLang="es-AR" sz="1800" kern="0" dirty="0" err="1" smtClean="0"/>
              <a:t>mojamiento</a:t>
            </a:r>
            <a:r>
              <a:rPr lang="es-CL" altLang="es-AR" sz="1800" kern="0" dirty="0" smtClean="0"/>
              <a:t> gotero</a:t>
            </a:r>
            <a:endParaRPr lang="es-ES" altLang="es-AR" sz="1600" kern="0" dirty="0" smtClean="0"/>
          </a:p>
        </p:txBody>
      </p:sp>
      <p:pic>
        <p:nvPicPr>
          <p:cNvPr id="4" name="Picture 4" descr="images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77" y="3987701"/>
            <a:ext cx="272256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196852" y="5179913"/>
            <a:ext cx="12160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76339" y="5395813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AR" sz="1800">
                <a:latin typeface="Arial" panose="020B0604020202020204" pitchFamily="34" charset="0"/>
              </a:rPr>
              <a:t>Diámetro mojamiento</a:t>
            </a:r>
            <a:endParaRPr lang="es-ES" altLang="es-AR" sz="1800">
              <a:latin typeface="Arial" panose="020B0604020202020204" pitchFamily="34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3243014" y="5206901"/>
            <a:ext cx="1187450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79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475656" y="404664"/>
            <a:ext cx="66436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 NO SE CONOCE NADA DE LA PROPIEDAD O SE DESEA</a:t>
            </a:r>
          </a:p>
          <a:p>
            <a:r>
              <a:rPr lang="en-US" alt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UBICAR UNA PROPIEDAD ENTRE VARIAS </a:t>
            </a:r>
          </a:p>
          <a:p>
            <a:endParaRPr lang="en-US" dirty="0" smtClean="0">
              <a:latin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</a:rPr>
              <a:t>Opción:Estudio</a:t>
            </a:r>
            <a:r>
              <a:rPr lang="en-US" dirty="0" smtClean="0">
                <a:latin typeface="Arial" panose="020B0604020202020204" pitchFamily="34" charset="0"/>
              </a:rPr>
              <a:t> de la zona con </a:t>
            </a:r>
            <a:r>
              <a:rPr lang="en-US" dirty="0" err="1" smtClean="0">
                <a:latin typeface="Arial" panose="020B0604020202020204" pitchFamily="34" charset="0"/>
              </a:rPr>
              <a:t>sensores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remotos</a:t>
            </a:r>
            <a:endParaRPr lang="en-US" dirty="0" smtClean="0">
              <a:latin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</a:rPr>
              <a:t>Ej</a:t>
            </a:r>
            <a:r>
              <a:rPr lang="en-US" dirty="0" smtClean="0">
                <a:latin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</a:rPr>
              <a:t>localización</a:t>
            </a:r>
            <a:r>
              <a:rPr lang="en-US" dirty="0" smtClean="0">
                <a:latin typeface="Arial" panose="020B0604020202020204" pitchFamily="34" charset="0"/>
              </a:rPr>
              <a:t> entre 2 </a:t>
            </a:r>
            <a:r>
              <a:rPr lang="en-US" dirty="0" err="1" smtClean="0">
                <a:latin typeface="Arial" panose="020B0604020202020204" pitchFamily="34" charset="0"/>
              </a:rPr>
              <a:t>propiedades</a:t>
            </a:r>
            <a:r>
              <a:rPr lang="en-US" dirty="0" smtClean="0">
                <a:latin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</a:rPr>
              <a:t>Ubicar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suelos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</a:rPr>
              <a:t> general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87" y="2285646"/>
            <a:ext cx="6892713" cy="30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2843808" y="404664"/>
            <a:ext cx="4966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Diámetro Mojado Gotero</a:t>
            </a:r>
            <a:endParaRPr lang="es-ES" alt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275571"/>
              </p:ext>
            </p:extLst>
          </p:nvPr>
        </p:nvGraphicFramePr>
        <p:xfrm>
          <a:off x="971600" y="1411288"/>
          <a:ext cx="8066088" cy="449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Documento" r:id="rId3" imgW="5705856" imgH="3179064" progId="Word.Document.8">
                  <p:embed/>
                </p:oleObj>
              </mc:Choice>
              <mc:Fallback>
                <p:oleObj name="Documento" r:id="rId3" imgW="5705856" imgH="31790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411288"/>
                        <a:ext cx="8066088" cy="449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33" y="1412875"/>
            <a:ext cx="7815263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43608" y="276225"/>
            <a:ext cx="4919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AR" dirty="0">
                <a:latin typeface="Arial" panose="020B0604020202020204" pitchFamily="34" charset="0"/>
              </a:rPr>
              <a:t>Diámetro Mojado Gotero</a:t>
            </a:r>
            <a:endParaRPr lang="es-ES" altLang="es-A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00_18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66713"/>
            <a:ext cx="7348538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252413" y="260350"/>
          <a:ext cx="33115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CorelDRAW" r:id="rId4" imgW="2755440" imgH="361080" progId="CorelDRAW.Graphic.13">
                  <p:embed/>
                </p:oleObj>
              </mc:Choice>
              <mc:Fallback>
                <p:oleObj name="CorelDRAW" r:id="rId4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260350"/>
                        <a:ext cx="33115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/>
          <p:cNvSpPr>
            <a:spLocks/>
          </p:cNvSpPr>
          <p:nvPr/>
        </p:nvSpPr>
        <p:spPr bwMode="auto">
          <a:xfrm>
            <a:off x="496888" y="231775"/>
            <a:ext cx="2851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</a:rPr>
              <a:t>ENSAYO A CAMPO</a:t>
            </a:r>
          </a:p>
        </p:txBody>
      </p:sp>
      <p:graphicFrame>
        <p:nvGraphicFramePr>
          <p:cNvPr id="6" name="Marcador de contenido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3080849049"/>
              </p:ext>
            </p:extLst>
          </p:nvPr>
        </p:nvGraphicFramePr>
        <p:xfrm>
          <a:off x="5940152" y="6165304"/>
          <a:ext cx="16097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Objeto empaquetador del shell" showAsIcon="1" r:id="rId6" imgW="1609560" imgH="440280" progId="Package">
                  <p:embed/>
                </p:oleObj>
              </mc:Choice>
              <mc:Fallback>
                <p:oleObj name="Objeto empaquetador del shell" showAsIcon="1" r:id="rId6" imgW="16095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0152" y="6165304"/>
                        <a:ext cx="1609725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010522"/>
              </p:ext>
            </p:extLst>
          </p:nvPr>
        </p:nvGraphicFramePr>
        <p:xfrm>
          <a:off x="3319582" y="6165304"/>
          <a:ext cx="16097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Objeto empaquetador del shell" showAsIcon="1" r:id="rId8" imgW="1609560" imgH="440280" progId="Package">
                  <p:embed/>
                </p:oleObj>
              </mc:Choice>
              <mc:Fallback>
                <p:oleObj name="Objeto empaquetador del shell" showAsIcon="1" r:id="rId8" imgW="16095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19582" y="6165304"/>
                        <a:ext cx="1609725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57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6" descr="IMG00113-20120221-0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2" y="188913"/>
            <a:ext cx="6996113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2" y="3786188"/>
            <a:ext cx="85852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0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4" descr="hh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46" y="260350"/>
            <a:ext cx="794385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5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1691680" y="1380832"/>
            <a:ext cx="6390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EVALUACIÓN Y PROGRAMACIÓN  DEL RIEGO LOCALIZADO</a:t>
            </a:r>
            <a:endParaRPr lang="es-ES" altLang="es-E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23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8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es-AR" sz="1800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79361"/>
              </p:ext>
            </p:extLst>
          </p:nvPr>
        </p:nvGraphicFramePr>
        <p:xfrm>
          <a:off x="1115616" y="901700"/>
          <a:ext cx="7992888" cy="496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Documento" r:id="rId3" imgW="6160008" imgH="3712464" progId="Word.Document.8">
                  <p:embed/>
                </p:oleObj>
              </mc:Choice>
              <mc:Fallback>
                <p:oleObj name="Documento" r:id="rId3" imgW="6160008" imgH="37124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901700"/>
                        <a:ext cx="7992888" cy="496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759899" y="363538"/>
            <a:ext cx="38070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AR" sz="2400">
                <a:latin typeface="Arial" panose="020B0604020202020204" pitchFamily="34" charset="0"/>
              </a:rPr>
              <a:t>Distribución de presiones</a:t>
            </a:r>
            <a:endParaRPr lang="es-ES" altLang="es-A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497" y="282584"/>
            <a:ext cx="9000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PRINCIPALES FALLAS ENCONTRADAS SOBRE LOS EQUIPOS DE RIEGO POR GOTEO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5497" y="1274858"/>
            <a:ext cx="900055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AR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36% presenta falt</a:t>
            </a:r>
            <a:r>
              <a:rPr lang="es-A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a de </a:t>
            </a:r>
            <a:r>
              <a:rPr lang="es-AR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atención en el diseño agronómico</a:t>
            </a:r>
          </a:p>
          <a:p>
            <a:pPr marL="285750" indent="-285750">
              <a:buFontTx/>
              <a:buChar char="-"/>
            </a:pPr>
            <a:endParaRPr lang="es-A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AR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40% presenta falta de atenci</a:t>
            </a:r>
            <a:r>
              <a:rPr lang="es-A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ón en el diseño hidráulico</a:t>
            </a:r>
          </a:p>
          <a:p>
            <a:pPr marL="285750" indent="-285750">
              <a:buFontTx/>
              <a:buChar char="-"/>
            </a:pPr>
            <a:endParaRPr lang="es-AR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A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52% presenta fallas en la operación del método de riego</a:t>
            </a:r>
          </a:p>
          <a:p>
            <a:pPr marL="285750" indent="-285750">
              <a:buFontTx/>
              <a:buChar char="-"/>
            </a:pPr>
            <a:endParaRPr lang="es-AR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A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68% presenta problemas de mantenimiento</a:t>
            </a:r>
          </a:p>
          <a:p>
            <a:pPr marL="285750" indent="-285750">
              <a:buFontTx/>
              <a:buChar char="-"/>
            </a:pPr>
            <a:endParaRPr lang="es-AR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AR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84% falta de regulación de válvulas en el campo</a:t>
            </a:r>
          </a:p>
          <a:p>
            <a:endParaRPr lang="es-AR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s-AR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AR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Además hay falta de reinversión en el momento adecuado de laterales con emisores </a:t>
            </a:r>
            <a:r>
              <a:rPr lang="es-AR" sz="2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autocompensados</a:t>
            </a:r>
            <a:endParaRPr lang="es-AR" sz="24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s-AR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549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11188" y="3365500"/>
            <a:ext cx="8137525" cy="57626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11188" y="4005263"/>
            <a:ext cx="7993062" cy="576262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652463" y="2562225"/>
            <a:ext cx="6035675" cy="498475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08013" y="1781175"/>
            <a:ext cx="6340475" cy="57626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15950" y="185896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EVALUACIÓN DEL DISEÑO AGRONÓMICO</a:t>
            </a:r>
            <a:endParaRPr lang="el-GR" altLang="es-ES" sz="2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15950" y="251936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EVALUACIÓN DEL DISEÑO HIDRÁULICO</a:t>
            </a:r>
            <a:endParaRPr lang="el-GR" altLang="es-ES" sz="2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96900" y="4067175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EVALUACIÓN DE LA OPERACIÓN Y MANTENIMIENTO</a:t>
            </a:r>
            <a:endParaRPr lang="el-GR" altLang="es-ES" sz="2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23850" y="547688"/>
            <a:ext cx="0" cy="3744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07975" y="4284663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307975" y="3678238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07975" y="2670175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307975" y="2093913"/>
            <a:ext cx="288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16" name="Picture 4" descr="100_66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918075"/>
            <a:ext cx="1873250" cy="124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100_36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14476"/>
            <a:ext cx="1944613" cy="129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18" descr="Imagen 0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22838"/>
            <a:ext cx="1944688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FD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23850" y="549275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900113" y="188913"/>
            <a:ext cx="7056437" cy="1008062"/>
          </a:xfrm>
          <a:prstGeom prst="flowChartAlternateProcess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>
              <a:latin typeface="Arial" panose="020B0604020202020204" pitchFamily="34" charset="0"/>
            </a:endParaRPr>
          </a:p>
        </p:txBody>
      </p:sp>
      <p:sp>
        <p:nvSpPr>
          <p:cNvPr id="21" name="Rectángulo 19"/>
          <p:cNvSpPr>
            <a:spLocks noChangeArrowheads="1"/>
          </p:cNvSpPr>
          <p:nvPr/>
        </p:nvSpPr>
        <p:spPr bwMode="auto">
          <a:xfrm>
            <a:off x="652463" y="3452813"/>
            <a:ext cx="79914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000" b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EVALUACIÓN DE LA UNIFORMIDAD DE DISTRIBUCIÓN</a:t>
            </a:r>
            <a:endParaRPr lang="el-GR" altLang="es-ES" sz="20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0"/>
          <p:cNvSpPr>
            <a:spLocks noChangeArrowheads="1"/>
          </p:cNvSpPr>
          <p:nvPr/>
        </p:nvSpPr>
        <p:spPr bwMode="auto">
          <a:xfrm>
            <a:off x="422275" y="517525"/>
            <a:ext cx="809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00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DESEMPEÑO DE UN EQUIPO DE RIEGO LOCALIZADO</a:t>
            </a:r>
          </a:p>
        </p:txBody>
      </p:sp>
    </p:spTree>
    <p:extLst>
      <p:ext uri="{BB962C8B-B14F-4D97-AF65-F5344CB8AC3E}">
        <p14:creationId xmlns:p14="http://schemas.microsoft.com/office/powerpoint/2010/main" val="346686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96900" y="1016000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Cuantificar la uniformidad en la distribución del agua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5950" y="1617663"/>
            <a:ext cx="806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Detectar problemas de funcionamiento, plantear soluciones sencillas y económicas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6900" y="2625725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Comprobar el estado de los componentes de la instalación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6900" y="334486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Analizar los criterios de la operación del sistema de riego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07975" y="249238"/>
            <a:ext cx="0" cy="33131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07975" y="3562350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307975" y="2841625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307975" y="183356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07975" y="1257300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307975" y="249238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50825" y="4149725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FF0000"/>
              </a:buClr>
              <a:buSzPct val="150000"/>
              <a:defRPr/>
            </a:pPr>
            <a:r>
              <a:rPr lang="es-ES" altLang="es-E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FRECUENCIA DE LA EVALUACIÓN DE LA UNIFORMIDAD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577850" y="477361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Certificar la instalación de campo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77850" y="534511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Al inicio y mitad del ciclo de riego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573088" y="5924550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Cuando se sospeche de algún problema</a:t>
            </a:r>
            <a:endParaRPr lang="el-GR" altLang="es-ES" sz="24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23850" y="4365625"/>
            <a:ext cx="0" cy="1873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323850" y="6238875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323850" y="5591175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323850" y="5014913"/>
            <a:ext cx="2159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323850" y="4365625"/>
            <a:ext cx="144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7" name="Rectángulo 26"/>
          <p:cNvSpPr/>
          <p:nvPr/>
        </p:nvSpPr>
        <p:spPr>
          <a:xfrm>
            <a:off x="573088" y="115888"/>
            <a:ext cx="810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F0000"/>
              </a:buClr>
              <a:buSzPct val="150000"/>
              <a:defRPr/>
            </a:pPr>
            <a:r>
              <a:rPr lang="es-ES" altLang="es-E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OBJETIVOS DE LA EVALUACIÓN DE LA UNIFORMIDAD</a:t>
            </a:r>
          </a:p>
        </p:txBody>
      </p:sp>
    </p:spTree>
    <p:extLst>
      <p:ext uri="{BB962C8B-B14F-4D97-AF65-F5344CB8AC3E}">
        <p14:creationId xmlns:p14="http://schemas.microsoft.com/office/powerpoint/2010/main" val="1290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5888"/>
            <a:ext cx="7943850" cy="62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s-AR" dirty="0">
              <a:solidFill>
                <a:srgbClr val="32140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94716" y="130175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METODOLOGÍAS DE CAMPO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55079" y="765175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Merriam y Keller modificada (1992)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55079" y="1557338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ASAE EP458 (1998)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55079" y="2303463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ITRC (2007)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21691" y="3259138"/>
            <a:ext cx="871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SzPct val="150000"/>
              <a:buFontTx/>
              <a:buNone/>
            </a:pPr>
            <a:r>
              <a:rPr lang="es-ES" altLang="es-ES" sz="2400" b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MATERIALES NECESARIOS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043111" y="38608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 dirty="0">
                <a:latin typeface="Arial" panose="020B0604020202020204" pitchFamily="34" charset="0"/>
                <a:cs typeface="Times New Roman" panose="02020603050405020304" pitchFamily="18" charset="0"/>
              </a:rPr>
              <a:t> Manómetros de glicerina (2- 4 -10 kg/cm</a:t>
            </a:r>
            <a:r>
              <a:rPr lang="es-ES" altLang="es-ES" sz="2400" b="0" baseline="30000" dirty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s-ES" altLang="es-ES" sz="2400" b="0" dirty="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043111" y="4340225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Probetas graduadas (100 ml)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43111" y="4843463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Cinta métrica (50-100m)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043111" y="5295900"/>
            <a:ext cx="604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0000"/>
              </a:buClr>
              <a:buSzPct val="150000"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 Cronómetros</a:t>
            </a: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38335" r="54123" b="22000"/>
          <a:stretch>
            <a:fillRect/>
          </a:stretch>
        </p:blipFill>
        <p:spPr bwMode="auto">
          <a:xfrm>
            <a:off x="7090791" y="3068638"/>
            <a:ext cx="1922463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4" t="42657" r="27084" b="28516"/>
          <a:stretch>
            <a:fillRect/>
          </a:stretch>
        </p:blipFill>
        <p:spPr bwMode="auto">
          <a:xfrm>
            <a:off x="6270054" y="711200"/>
            <a:ext cx="2735262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ángulo 12"/>
          <p:cNvSpPr>
            <a:spLocks noChangeArrowheads="1"/>
          </p:cNvSpPr>
          <p:nvPr/>
        </p:nvSpPr>
        <p:spPr bwMode="auto">
          <a:xfrm>
            <a:off x="1279648" y="5707063"/>
            <a:ext cx="8116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b="0">
                <a:latin typeface="Arial" panose="020B0604020202020204" pitchFamily="34" charset="0"/>
                <a:cs typeface="Times New Roman" panose="02020603050405020304" pitchFamily="18" charset="0"/>
              </a:rPr>
              <a:t>Planillas de registro</a:t>
            </a:r>
            <a:endParaRPr lang="es-AR" altLang="es-A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Picture 3" descr="Escanear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r="20007" b="16667"/>
          <a:stretch>
            <a:fillRect/>
          </a:stretch>
        </p:blipFill>
        <p:spPr bwMode="auto">
          <a:xfrm>
            <a:off x="653157" y="778770"/>
            <a:ext cx="7848600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43707" y="253454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86557" y="340767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q2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53557" y="514439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q8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53557" y="426809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q7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834507" y="342672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q6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853557" y="253137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q5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58557" y="5063967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q12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758557" y="4209892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q11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58557" y="3311367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q10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682357" y="2457292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q9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663557" y="5063967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q16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663557" y="4149567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q15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663557" y="3235167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q14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7663557" y="2473167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q13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205607" y="428397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q3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205607" y="5141220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q4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1110357" y="1025367"/>
            <a:ext cx="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1796157" y="550317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3682107" y="5444967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5606157" y="5368767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7492107" y="5406867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1548507" y="569367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Pf 1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396357" y="5657692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Pf 2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301357" y="5657692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Pf 3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168257" y="5657692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Pf 4</a:t>
            </a:r>
            <a:endParaRPr lang="en-US" altLang="es-ES" sz="2000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110357" y="720567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ES" sz="2000" b="1">
                <a:latin typeface="Tahoma" pitchFamily="34" charset="0"/>
                <a:cs typeface="Arial" charset="0"/>
              </a:rPr>
              <a:t>Pv</a:t>
            </a:r>
            <a:endParaRPr lang="en-US" altLang="es-ES" sz="2000" b="1">
              <a:latin typeface="Tahoma" pitchFamily="34" charset="0"/>
              <a:cs typeface="Arial" charset="0"/>
            </a:endParaRPr>
          </a:p>
        </p:txBody>
      </p:sp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552169"/>
              </p:ext>
            </p:extLst>
          </p:nvPr>
        </p:nvGraphicFramePr>
        <p:xfrm>
          <a:off x="251520" y="150655"/>
          <a:ext cx="5327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CorelDRAW" r:id="rId4" imgW="2697040" imgH="352747" progId="CorelDRAW.Graphic.13">
                  <p:embed/>
                </p:oleObj>
              </mc:Choice>
              <mc:Fallback>
                <p:oleObj name="CorelDRAW" r:id="rId4" imgW="2697040" imgH="352747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50655"/>
                        <a:ext cx="53276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5"/>
          <p:cNvSpPr>
            <a:spLocks/>
          </p:cNvSpPr>
          <p:nvPr/>
        </p:nvSpPr>
        <p:spPr bwMode="auto">
          <a:xfrm>
            <a:off x="251520" y="122080"/>
            <a:ext cx="4968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s-ES" altLang="es-ES" sz="2000" b="1" dirty="0">
                <a:solidFill>
                  <a:srgbClr val="000000"/>
                </a:solidFill>
                <a:latin typeface="Humanst521 BT" pitchFamily="34" charset="0"/>
              </a:rPr>
              <a:t>RELEVAMIENTO DE CAMPO</a:t>
            </a:r>
          </a:p>
        </p:txBody>
      </p:sp>
      <p:sp>
        <p:nvSpPr>
          <p:cNvPr id="32" name="AutoShape 30"/>
          <p:cNvSpPr>
            <a:spLocks noChangeArrowheads="1"/>
          </p:cNvSpPr>
          <p:nvPr/>
        </p:nvSpPr>
        <p:spPr bwMode="auto">
          <a:xfrm>
            <a:off x="4463157" y="491967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3" name="Rectángulo 32"/>
          <p:cNvSpPr/>
          <p:nvPr/>
        </p:nvSpPr>
        <p:spPr>
          <a:xfrm>
            <a:off x="954961" y="6382129"/>
            <a:ext cx="832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Humanst521 BT" pitchFamily="34" charset="0"/>
              </a:rPr>
              <a:t>Se asocia la </a:t>
            </a:r>
            <a:r>
              <a:rPr lang="es-ES" b="1" dirty="0" err="1" smtClean="0">
                <a:solidFill>
                  <a:srgbClr val="000000"/>
                </a:solidFill>
                <a:latin typeface="Humanst521 BT" pitchFamily="34" charset="0"/>
              </a:rPr>
              <a:t>Pf</a:t>
            </a:r>
            <a:r>
              <a:rPr lang="es-ES" b="1" dirty="0" smtClean="0">
                <a:solidFill>
                  <a:srgbClr val="000000"/>
                </a:solidFill>
                <a:latin typeface="Humanst521 BT" pitchFamily="34" charset="0"/>
              </a:rPr>
              <a:t> con el caudal del último gotero, </a:t>
            </a:r>
            <a:r>
              <a:rPr lang="es-ES" b="1" dirty="0" err="1" smtClean="0">
                <a:solidFill>
                  <a:srgbClr val="000000"/>
                </a:solidFill>
                <a:latin typeface="Humanst521 BT" pitchFamily="34" charset="0"/>
              </a:rPr>
              <a:t>ej</a:t>
            </a:r>
            <a:r>
              <a:rPr lang="es-ES" b="1" dirty="0" smtClean="0">
                <a:solidFill>
                  <a:srgbClr val="000000"/>
                </a:solidFill>
                <a:latin typeface="Humanst521 BT" pitchFamily="34" charset="0"/>
              </a:rPr>
              <a:t>: Pf1 con q4; Pf3 con q12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583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ángulo 2"/>
          <p:cNvSpPr/>
          <p:nvPr/>
        </p:nvSpPr>
        <p:spPr>
          <a:xfrm>
            <a:off x="-36512" y="407608"/>
            <a:ext cx="11311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efectos de diseño se establece la condición de que la parte de la finca que menos</a:t>
            </a:r>
          </a:p>
          <a:p>
            <a:pPr indent="449580"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agua reciba, tenga como mínimo una cierta fracción de la dosis media. A esa fracción </a:t>
            </a:r>
          </a:p>
          <a:p>
            <a:pPr indent="449580"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llama "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coeficiente de uniformidad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y se representa por 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A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755324"/>
              </p:ext>
            </p:extLst>
          </p:nvPr>
        </p:nvGraphicFramePr>
        <p:xfrm>
          <a:off x="837126" y="1210613"/>
          <a:ext cx="1526245" cy="97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Ecuación" r:id="rId3" imgW="711200" imgH="457200" progId="Equation.3">
                  <p:embed/>
                </p:oleObj>
              </mc:Choice>
              <mc:Fallback>
                <p:oleObj name="Ecuación" r:id="rId3" imgW="71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126" y="1210613"/>
                        <a:ext cx="1526245" cy="9767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2941982" y="12815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donde: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s-ES" baseline="-25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25%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Caudal del 25% de emisores con caudal bajo (l/h)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s-ES" baseline="-25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prom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.= Caudal promedio de todos los emisores (l/h)</a:t>
            </a:r>
            <a:endParaRPr lang="es-A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34633" y="2216348"/>
            <a:ext cx="11110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Esta fórmula se la utiliza para evaluar el funcionamiento 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un sistema de riego. </a:t>
            </a:r>
          </a:p>
          <a:p>
            <a:pPr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cambio, para diseño se utiliza el concepto de 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Uniformidad de </a:t>
            </a:r>
          </a:p>
          <a:p>
            <a:pPr algn="just">
              <a:spcAft>
                <a:spcPts val="0"/>
              </a:spcAft>
            </a:pP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distribución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Keller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Karmelli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1974) </a:t>
            </a: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Uniformidad de Emisión 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UE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(ASAE, 1987):</a:t>
            </a:r>
            <a:endParaRPr lang="es-A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71777"/>
              </p:ext>
            </p:extLst>
          </p:nvPr>
        </p:nvGraphicFramePr>
        <p:xfrm>
          <a:off x="636914" y="3370620"/>
          <a:ext cx="2832420" cy="93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Ecuación" r:id="rId5" imgW="1422400" imgH="469900" progId="Equation.3">
                  <p:embed/>
                </p:oleObj>
              </mc:Choice>
              <mc:Fallback>
                <p:oleObj name="Ecuación" r:id="rId5" imgW="1422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914" y="3370620"/>
                        <a:ext cx="2832420" cy="931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/>
          <p:cNvSpPr/>
          <p:nvPr/>
        </p:nvSpPr>
        <p:spPr>
          <a:xfrm>
            <a:off x="636914" y="45633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CV= Coeficiente de variación según la categoría del emisor 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"/>
              <a:tabLst>
                <a:tab pos="247650" algn="l"/>
              </a:tabLs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Desviación típica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Ne= Número de emisores por planta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s-ES" baseline="-25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= Caudal mínimo del emisor (l/h)</a:t>
            </a:r>
            <a:endParaRPr lang="es-A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s-ES" baseline="-250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s-E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.= Caudal nominal del emisor (l/h) </a:t>
            </a:r>
            <a:endParaRPr lang="es-A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" t="22635" r="53484" b="42903"/>
          <a:stretch>
            <a:fillRect/>
          </a:stretch>
        </p:blipFill>
        <p:spPr bwMode="auto">
          <a:xfrm>
            <a:off x="1676400" y="3865563"/>
            <a:ext cx="36576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6" t="11610" r="50000" b="53928"/>
          <a:stretch>
            <a:fillRect/>
          </a:stretch>
        </p:blipFill>
        <p:spPr bwMode="auto">
          <a:xfrm>
            <a:off x="6324600" y="1247775"/>
            <a:ext cx="2568575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14778" r="51286" b="51758"/>
          <a:stretch>
            <a:fillRect/>
          </a:stretch>
        </p:blipFill>
        <p:spPr bwMode="auto">
          <a:xfrm>
            <a:off x="174625" y="739775"/>
            <a:ext cx="58674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828800" y="4368800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AR" sz="6000">
              <a:latin typeface="Arial" panose="020B0604020202020204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4787900" y="5937250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AR" sz="6000">
              <a:latin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365250" y="4275138"/>
            <a:ext cx="68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s-ES" sz="2000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495800" y="5876925"/>
            <a:ext cx="68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s-ES" sz="2400"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943600" y="54102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s-ES" sz="2800">
                <a:latin typeface="Arial" panose="020B0604020202020204" pitchFamily="34" charset="0"/>
                <a:cs typeface="Arial" panose="020B0604020202020204" pitchFamily="34" charset="0"/>
              </a:rPr>
              <a:t>PV = +- 20% Pi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5181600" y="54864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AR" sz="6000">
              <a:latin typeface="Arial" panose="020B0604020202020204" pitchFamily="34" charset="0"/>
            </a:endParaRP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2051050" y="225425"/>
          <a:ext cx="69850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CorelDRAW" r:id="rId6" imgW="2755440" imgH="361080" progId="CorelDRAW.Graphic.13">
                  <p:embed/>
                </p:oleObj>
              </mc:Choice>
              <mc:Fallback>
                <p:oleObj name="CorelDRAW" r:id="rId6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225425"/>
                        <a:ext cx="698500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/>
          </p:cNvSpPr>
          <p:nvPr/>
        </p:nvSpPr>
        <p:spPr bwMode="auto">
          <a:xfrm>
            <a:off x="2195513" y="160338"/>
            <a:ext cx="66976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>
                <a:latin typeface="Humanst521 BT"/>
              </a:rPr>
              <a:t>CÁLCULO DE COEFICIENTE DE UNIFORMIDAD (CU%)</a:t>
            </a:r>
          </a:p>
        </p:txBody>
      </p:sp>
    </p:spTree>
    <p:extLst>
      <p:ext uri="{BB962C8B-B14F-4D97-AF65-F5344CB8AC3E}">
        <p14:creationId xmlns:p14="http://schemas.microsoft.com/office/powerpoint/2010/main" val="39847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082705"/>
              </p:ext>
            </p:extLst>
          </p:nvPr>
        </p:nvGraphicFramePr>
        <p:xfrm>
          <a:off x="427387" y="980728"/>
          <a:ext cx="8640514" cy="2827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Hoja de cálculo" r:id="rId3" imgW="3114904" imgH="1162431" progId="Excel.Sheet.8">
                  <p:embed/>
                </p:oleObj>
              </mc:Choice>
              <mc:Fallback>
                <p:oleObj name="Hoja de cálculo" r:id="rId3" imgW="3114904" imgH="116243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87" y="980728"/>
                        <a:ext cx="8640514" cy="28276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/>
          <p:cNvSpPr/>
          <p:nvPr/>
        </p:nvSpPr>
        <p:spPr>
          <a:xfrm>
            <a:off x="1403648" y="4432870"/>
            <a:ext cx="7340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latin typeface="Times New Roman" panose="02020603050405020304" pitchFamily="18" charset="0"/>
              </a:rPr>
              <a:t>En el ejemplo CU= 90,9% en consecuencia es  catalogado</a:t>
            </a:r>
          </a:p>
          <a:p>
            <a:r>
              <a:rPr lang="es-ES" sz="2400" dirty="0" smtClean="0">
                <a:latin typeface="Times New Roman" panose="02020603050405020304" pitchFamily="18" charset="0"/>
              </a:rPr>
              <a:t>Como “Buena”</a:t>
            </a:r>
            <a:r>
              <a:rPr lang="es-ES" dirty="0" smtClean="0">
                <a:latin typeface="Times New Roman" panose="02020603050405020304" pitchFamily="18" charset="0"/>
              </a:rPr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268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BE9FF"/>
              </a:gs>
              <a:gs pos="50000">
                <a:srgbClr val="FFFFFF"/>
              </a:gs>
              <a:gs pos="100000">
                <a:srgbClr val="ABE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" y="1796003"/>
            <a:ext cx="9072562" cy="46436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02772" y="758712"/>
            <a:ext cx="2417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altLang="es-ES" u="sng" dirty="0" smtClean="0">
                <a:cs typeface="Arial" charset="0"/>
              </a:rPr>
              <a:t>Caso de una terciaria al costado</a:t>
            </a:r>
            <a:endParaRPr lang="es-AR" u="sng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62" y="758712"/>
            <a:ext cx="3868637" cy="78737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827850" y="3707740"/>
            <a:ext cx="3920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</a:rPr>
              <a:t>Se midió caudal durante 30”, luego</a:t>
            </a:r>
          </a:p>
          <a:p>
            <a:r>
              <a:rPr lang="es-ES" dirty="0" err="1" smtClean="0">
                <a:latin typeface="Times New Roman" panose="02020603050405020304" pitchFamily="18" charset="0"/>
              </a:rPr>
              <a:t>Qe</a:t>
            </a:r>
            <a:r>
              <a:rPr lang="es-ES" dirty="0" smtClean="0">
                <a:latin typeface="Times New Roman" panose="02020603050405020304" pitchFamily="18" charset="0"/>
              </a:rPr>
              <a:t>, h.5,c=((16*3600)/(30*2))/1000</a:t>
            </a:r>
          </a:p>
          <a:p>
            <a:r>
              <a:rPr lang="es-ES" dirty="0" smtClean="0">
                <a:latin typeface="Times New Roman" panose="02020603050405020304" pitchFamily="18" charset="0"/>
              </a:rPr>
              <a:t>O </a:t>
            </a:r>
            <a:r>
              <a:rPr lang="es-ES" dirty="0" err="1" smtClean="0">
                <a:latin typeface="Times New Roman" panose="02020603050405020304" pitchFamily="18" charset="0"/>
              </a:rPr>
              <a:t>bién</a:t>
            </a:r>
            <a:r>
              <a:rPr lang="es-ES" dirty="0" smtClean="0">
                <a:latin typeface="Times New Roman" panose="02020603050405020304" pitchFamily="18" charset="0"/>
              </a:rPr>
              <a:t>= (((16*2)*3600)/60)/1000</a:t>
            </a:r>
          </a:p>
          <a:p>
            <a:r>
              <a:rPr lang="es-ES" dirty="0" smtClean="0">
                <a:latin typeface="Times New Roman" panose="02020603050405020304" pitchFamily="18" charset="0"/>
              </a:rPr>
              <a:t>= 1,92 l/h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204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174495" y="313806"/>
            <a:ext cx="92940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Coeficientes de uniformidad por válvula – Tareas a realizar en cada sector para </a:t>
            </a:r>
          </a:p>
          <a:p>
            <a:pPr algn="just">
              <a:spcAft>
                <a:spcPts val="0"/>
              </a:spcAft>
            </a:pPr>
            <a:r>
              <a:rPr lang="es-ES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mejorar el desempeño del equipo de riego</a:t>
            </a:r>
            <a:endParaRPr lang="es-A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4744"/>
            <a:ext cx="89281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5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grpSp>
        <p:nvGrpSpPr>
          <p:cNvPr id="5" name="2 Grupo"/>
          <p:cNvGrpSpPr>
            <a:grpSpLocks/>
          </p:cNvGrpSpPr>
          <p:nvPr/>
        </p:nvGrpSpPr>
        <p:grpSpPr bwMode="auto">
          <a:xfrm>
            <a:off x="-14166" y="-7502"/>
            <a:ext cx="8521700" cy="5903913"/>
            <a:chOff x="298450" y="549275"/>
            <a:chExt cx="8521700" cy="590391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33" t="21223" r="19862" b="7288"/>
            <a:stretch>
              <a:fillRect/>
            </a:stretch>
          </p:blipFill>
          <p:spPr bwMode="auto">
            <a:xfrm>
              <a:off x="298450" y="549275"/>
              <a:ext cx="8521700" cy="590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1 Rectángulo"/>
            <p:cNvSpPr/>
            <p:nvPr/>
          </p:nvSpPr>
          <p:spPr>
            <a:xfrm>
              <a:off x="539750" y="765175"/>
              <a:ext cx="1079500" cy="719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23965" r="40770" b="21243"/>
          <a:stretch>
            <a:fillRect/>
          </a:stretch>
        </p:blipFill>
        <p:spPr bwMode="auto">
          <a:xfrm>
            <a:off x="4897020" y="-7502"/>
            <a:ext cx="4217987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30334" r="54475" b="22433"/>
          <a:stretch>
            <a:fillRect/>
          </a:stretch>
        </p:blipFill>
        <p:spPr bwMode="auto">
          <a:xfrm>
            <a:off x="2050256" y="3226445"/>
            <a:ext cx="5043487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t="21397" r="9721" b="37717"/>
          <a:stretch>
            <a:fillRect/>
          </a:stretch>
        </p:blipFill>
        <p:spPr bwMode="auto">
          <a:xfrm>
            <a:off x="1037207" y="150118"/>
            <a:ext cx="82153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t="17751" r="9766" b="34380"/>
          <a:stretch>
            <a:fillRect/>
          </a:stretch>
        </p:blipFill>
        <p:spPr bwMode="auto">
          <a:xfrm>
            <a:off x="1219770" y="3137049"/>
            <a:ext cx="78486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3126" r="16866" b="8112"/>
          <a:stretch>
            <a:fillRect/>
          </a:stretch>
        </p:blipFill>
        <p:spPr bwMode="auto">
          <a:xfrm>
            <a:off x="-190103" y="115888"/>
            <a:ext cx="9373593" cy="648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21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71600" y="89022"/>
            <a:ext cx="7956376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ABE9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AR" sz="2000" dirty="0">
              <a:latin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1013" y="1778000"/>
            <a:ext cx="5772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 dirty="0">
                <a:latin typeface="Arial" panose="020B0604020202020204" pitchFamily="34" charset="0"/>
              </a:rPr>
              <a:t>PARA REALIZAR LA SECTORIZACION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AR" sz="2400" dirty="0">
                <a:latin typeface="Arial" panose="020B0604020202020204" pitchFamily="34" charset="0"/>
              </a:rPr>
              <a:t>SE PUEDE USAR:</a:t>
            </a: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365250" y="1885950"/>
            <a:ext cx="282575" cy="212725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716088" y="2887663"/>
            <a:ext cx="5519737" cy="457200"/>
            <a:chOff x="1081" y="1819"/>
            <a:chExt cx="3477" cy="288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1318" y="1819"/>
              <a:ext cx="3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 dirty="0">
                  <a:latin typeface="Arial" panose="020B0604020202020204" pitchFamily="34" charset="0"/>
                </a:rPr>
                <a:t>ESTUDIO DETALLADO DE SUELO</a:t>
              </a: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081" y="1933"/>
              <a:ext cx="189" cy="78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717675" y="3727450"/>
            <a:ext cx="5805491" cy="823913"/>
            <a:chOff x="1082" y="2348"/>
            <a:chExt cx="3657" cy="519"/>
          </a:xfrm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318" y="2348"/>
              <a:ext cx="34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400">
                  <a:latin typeface="Arial" panose="020B0604020202020204" pitchFamily="34" charset="0"/>
                </a:rPr>
                <a:t>MAPEO ELECTRONICO DEL SUELO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372" y="2615"/>
              <a:ext cx="267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2000" dirty="0">
                  <a:latin typeface="Arial" panose="020B0604020202020204" pitchFamily="34" charset="0"/>
                </a:rPr>
                <a:t>(</a:t>
              </a:r>
              <a:r>
                <a:rPr lang="en-US" altLang="es-AR" sz="2000" dirty="0" err="1" smtClean="0">
                  <a:latin typeface="Arial" panose="020B0604020202020204" pitchFamily="34" charset="0"/>
                </a:rPr>
                <a:t>Conductividad</a:t>
              </a:r>
              <a:r>
                <a:rPr lang="en-US" altLang="es-AR" sz="2000" dirty="0" smtClean="0">
                  <a:latin typeface="Arial" panose="020B0604020202020204" pitchFamily="34" charset="0"/>
                </a:rPr>
                <a:t> </a:t>
              </a:r>
              <a:r>
                <a:rPr lang="en-US" altLang="es-AR" sz="2000" dirty="0" err="1" smtClean="0">
                  <a:latin typeface="Arial" panose="020B0604020202020204" pitchFamily="34" charset="0"/>
                </a:rPr>
                <a:t>Eléctrica</a:t>
              </a:r>
              <a:r>
                <a:rPr lang="en-US" altLang="es-AR" sz="2000" dirty="0" smtClean="0">
                  <a:latin typeface="Arial" panose="020B0604020202020204" pitchFamily="34" charset="0"/>
                </a:rPr>
                <a:t>, </a:t>
              </a:r>
              <a:r>
                <a:rPr lang="en-US" altLang="es-AR" sz="2000" dirty="0">
                  <a:latin typeface="Arial" panose="020B0604020202020204" pitchFamily="34" charset="0"/>
                </a:rPr>
                <a:t>0 - 90 cm)</a:t>
              </a: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082" y="2428"/>
              <a:ext cx="189" cy="78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CL" altLang="es-AR" sz="6000">
                <a:latin typeface="Arial" panose="020B0604020202020204" pitchFamily="34" charset="0"/>
              </a:endParaRPr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2483768" y="3244334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(</a:t>
            </a:r>
            <a:r>
              <a:rPr lang="en-US" sz="2000" dirty="0" err="1" smtClean="0">
                <a:latin typeface="Arial" panose="020B0604020202020204" pitchFamily="34" charset="0"/>
              </a:rPr>
              <a:t>Muestreo</a:t>
            </a:r>
            <a:r>
              <a:rPr lang="en-US" sz="2000" dirty="0" smtClean="0"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</a:rPr>
              <a:t>suelos</a:t>
            </a:r>
            <a:r>
              <a:rPr lang="en-US" sz="2000" dirty="0" smtClean="0"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</a:rPr>
              <a:t>cada</a:t>
            </a:r>
            <a:r>
              <a:rPr lang="en-US" sz="2000" dirty="0" smtClean="0">
                <a:latin typeface="Arial" panose="020B0604020202020204" pitchFamily="34" charset="0"/>
              </a:rPr>
              <a:t> 1-2 ha</a:t>
            </a:r>
            <a:r>
              <a:rPr lang="en-US" dirty="0" smtClean="0">
                <a:latin typeface="Arial" panose="020B0604020202020204" pitchFamily="34" charset="0"/>
              </a:rPr>
              <a:t>)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080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163" y="-1552575"/>
            <a:ext cx="13268325" cy="99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0878" r="17029" b="10544"/>
          <a:stretch>
            <a:fillRect/>
          </a:stretch>
        </p:blipFill>
        <p:spPr bwMode="auto">
          <a:xfrm>
            <a:off x="107504" y="331912"/>
            <a:ext cx="8910976" cy="61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12952" r="17870" b="10368"/>
          <a:stretch>
            <a:fillRect/>
          </a:stretch>
        </p:blipFill>
        <p:spPr bwMode="auto">
          <a:xfrm>
            <a:off x="33437" y="64779"/>
            <a:ext cx="9075068" cy="646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4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t="12682" r="17863" b="9424"/>
          <a:stretch>
            <a:fillRect/>
          </a:stretch>
        </p:blipFill>
        <p:spPr bwMode="auto">
          <a:xfrm>
            <a:off x="-72426" y="115888"/>
            <a:ext cx="9180930" cy="64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4696" r="17764" b="7236"/>
          <a:stretch>
            <a:fillRect/>
          </a:stretch>
        </p:blipFill>
        <p:spPr bwMode="auto">
          <a:xfrm>
            <a:off x="-108519" y="115887"/>
            <a:ext cx="9145016" cy="638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274" r="18079" b="9422"/>
          <a:stretch>
            <a:fillRect/>
          </a:stretch>
        </p:blipFill>
        <p:spPr bwMode="auto">
          <a:xfrm>
            <a:off x="-32172" y="121764"/>
            <a:ext cx="9202987" cy="639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15479" r="20630" b="18034"/>
          <a:stretch>
            <a:fillRect/>
          </a:stretch>
        </p:blipFill>
        <p:spPr bwMode="auto">
          <a:xfrm>
            <a:off x="1968702" y="1388590"/>
            <a:ext cx="7348163" cy="49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8971" r="11337" b="8658"/>
          <a:stretch>
            <a:fillRect/>
          </a:stretch>
        </p:blipFill>
        <p:spPr bwMode="auto">
          <a:xfrm>
            <a:off x="971600" y="862013"/>
            <a:ext cx="789935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250825" y="280988"/>
            <a:ext cx="3529013" cy="431800"/>
          </a:xfrm>
          <a:prstGeom prst="flowChartAlternateProcess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34559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solidFill>
                  <a:srgbClr val="002060"/>
                </a:solidFill>
                <a:latin typeface="Arial" panose="020B0604020202020204" pitchFamily="34" charset="0"/>
              </a:rPr>
              <a:t>RECOMENDACIONES:</a:t>
            </a:r>
            <a:endParaRPr lang="en-US" altLang="es-E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0" y="-30214"/>
            <a:ext cx="9144000" cy="6858000"/>
          </a:xfrm>
          <a:prstGeom prst="rect">
            <a:avLst/>
          </a:prstGeom>
          <a:gradFill rotWithShape="0">
            <a:gsLst>
              <a:gs pos="0">
                <a:srgbClr val="ABE9FF"/>
              </a:gs>
              <a:gs pos="50000">
                <a:srgbClr val="FFFFFF"/>
              </a:gs>
              <a:gs pos="100000">
                <a:srgbClr val="ABE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09550" y="115580"/>
            <a:ext cx="54006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manst521 BT"/>
              </a:rPr>
              <a:t>GESTIÓN DEL RIEGO EN FINCA</a:t>
            </a:r>
          </a:p>
        </p:txBody>
      </p:sp>
      <p:sp>
        <p:nvSpPr>
          <p:cNvPr id="32" name="Oval 6"/>
          <p:cNvSpPr>
            <a:spLocks noChangeArrowheads="1"/>
          </p:cNvSpPr>
          <p:nvPr/>
        </p:nvSpPr>
        <p:spPr bwMode="auto">
          <a:xfrm>
            <a:off x="1428750" y="1481138"/>
            <a:ext cx="4114800" cy="2895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714750" y="855663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 dirty="0">
                <a:latin typeface="Arial" panose="020B0604020202020204" pitchFamily="34" charset="0"/>
              </a:rPr>
              <a:t>CLIMA – SUELO - CULTIVO</a:t>
            </a:r>
            <a:endParaRPr lang="en-US" altLang="es-ES" sz="2000" dirty="0">
              <a:latin typeface="Arial" panose="020B0604020202020204" pitchFamily="34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840288" y="3233738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COMO?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724400" y="4837113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Clima:    Tanque tipo A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4724400" y="5164138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Suelo:   Sonda FDR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cxnSp>
        <p:nvCxnSpPr>
          <p:cNvPr id="37" name="AutoShape 13"/>
          <p:cNvCxnSpPr>
            <a:cxnSpLocks noChangeShapeType="1"/>
          </p:cNvCxnSpPr>
          <p:nvPr/>
        </p:nvCxnSpPr>
        <p:spPr bwMode="auto">
          <a:xfrm rot="16200000" flipH="1">
            <a:off x="3665537" y="4692651"/>
            <a:ext cx="784225" cy="838200"/>
          </a:xfrm>
          <a:prstGeom prst="bentConnector2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AutoShape 14"/>
          <p:cNvSpPr>
            <a:spLocks noChangeArrowheads="1"/>
          </p:cNvSpPr>
          <p:nvPr/>
        </p:nvSpPr>
        <p:spPr bwMode="auto">
          <a:xfrm rot="3229850">
            <a:off x="5048250" y="2112963"/>
            <a:ext cx="533400" cy="3048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39" name="AutoShape 15"/>
          <p:cNvSpPr>
            <a:spLocks noChangeArrowheads="1"/>
          </p:cNvSpPr>
          <p:nvPr/>
        </p:nvSpPr>
        <p:spPr bwMode="auto">
          <a:xfrm rot="3117643">
            <a:off x="5010150" y="3446463"/>
            <a:ext cx="381000" cy="533400"/>
          </a:xfrm>
          <a:prstGeom prst="upDownArrow">
            <a:avLst>
              <a:gd name="adj1" fmla="val 50000"/>
              <a:gd name="adj2" fmla="val 28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40" name="AutoShape 16"/>
          <p:cNvSpPr>
            <a:spLocks noChangeArrowheads="1"/>
          </p:cNvSpPr>
          <p:nvPr/>
        </p:nvSpPr>
        <p:spPr bwMode="auto">
          <a:xfrm rot="21587789">
            <a:off x="1257300" y="2627313"/>
            <a:ext cx="381000" cy="533400"/>
          </a:xfrm>
          <a:prstGeom prst="upDownArrow">
            <a:avLst>
              <a:gd name="adj1" fmla="val 50000"/>
              <a:gd name="adj2" fmla="val 28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 rot="16213759">
            <a:off x="-239712" y="2676525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Retroalimentación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209550" y="4781550"/>
            <a:ext cx="350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Eficiencia de Riego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EC - EAP – EAL – EDI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EAP - CU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43" name="AutoShape 20"/>
          <p:cNvSpPr>
            <a:spLocks/>
          </p:cNvSpPr>
          <p:nvPr/>
        </p:nvSpPr>
        <p:spPr bwMode="auto">
          <a:xfrm>
            <a:off x="2800350" y="5046663"/>
            <a:ext cx="381000" cy="914400"/>
          </a:xfrm>
          <a:prstGeom prst="rightBrace">
            <a:avLst>
              <a:gd name="adj1" fmla="val 2000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cxnSp>
        <p:nvCxnSpPr>
          <p:cNvPr id="44" name="AutoShape 21"/>
          <p:cNvCxnSpPr>
            <a:cxnSpLocks noChangeShapeType="1"/>
            <a:endCxn id="43" idx="1"/>
          </p:cNvCxnSpPr>
          <p:nvPr/>
        </p:nvCxnSpPr>
        <p:spPr bwMode="auto">
          <a:xfrm rot="5400000">
            <a:off x="2960687" y="4826001"/>
            <a:ext cx="898525" cy="457200"/>
          </a:xfrm>
          <a:prstGeom prst="bentConnector2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 Box 25"/>
          <p:cNvSpPr txBox="1">
            <a:spLocks noChangeArrowheads="1"/>
          </p:cNvSpPr>
          <p:nvPr/>
        </p:nvSpPr>
        <p:spPr bwMode="auto">
          <a:xfrm>
            <a:off x="2868613" y="41624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</a:rPr>
              <a:t>CONTROL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746250" y="1389063"/>
            <a:ext cx="322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</a:rPr>
              <a:t>PLANIFICACIÓN (dr – IR)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652713" y="3721100"/>
            <a:ext cx="215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0">
                <a:latin typeface="Arial" panose="020B0604020202020204" pitchFamily="34" charset="0"/>
              </a:rPr>
              <a:t>Medir Caudales</a:t>
            </a:r>
            <a:endParaRPr lang="en-US" altLang="es-ES" sz="2000" b="0">
              <a:latin typeface="Arial" panose="020B0604020202020204" pitchFamily="34" charset="0"/>
            </a:endParaRP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>
            <a:off x="3587750" y="2549525"/>
            <a:ext cx="0" cy="11509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5970588" y="3716338"/>
            <a:ext cx="2735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TÁCTICA DE RIEGO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5465763" y="1339850"/>
            <a:ext cx="334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000">
                <a:solidFill>
                  <a:srgbClr val="FF0000"/>
                </a:solidFill>
                <a:latin typeface="Arial" panose="020B0604020202020204" pitchFamily="34" charset="0"/>
              </a:rPr>
              <a:t>ESTRATEGIA DE RIEGO</a:t>
            </a:r>
            <a:endParaRPr lang="en-US" altLang="es-E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Oval 34"/>
          <p:cNvSpPr>
            <a:spLocks noChangeArrowheads="1"/>
          </p:cNvSpPr>
          <p:nvPr/>
        </p:nvSpPr>
        <p:spPr bwMode="auto">
          <a:xfrm>
            <a:off x="4530725" y="5156200"/>
            <a:ext cx="3095625" cy="431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000">
              <a:latin typeface="Arial" panose="020B0604020202020204" pitchFamily="34" charset="0"/>
            </a:endParaRPr>
          </a:p>
        </p:txBody>
      </p:sp>
      <p:sp>
        <p:nvSpPr>
          <p:cNvPr id="53" name="Rectángulo 28"/>
          <p:cNvSpPr>
            <a:spLocks noChangeArrowheads="1"/>
          </p:cNvSpPr>
          <p:nvPr/>
        </p:nvSpPr>
        <p:spPr bwMode="auto">
          <a:xfrm>
            <a:off x="4537075" y="5711825"/>
            <a:ext cx="849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MX" altLang="es-ES" sz="2000">
                <a:latin typeface="Arial" panose="020B0604020202020204" pitchFamily="34" charset="0"/>
              </a:rPr>
              <a:t>Planta:  Cámara de Presión - Brote</a:t>
            </a:r>
            <a:endParaRPr lang="en-US" altLang="es-ES" sz="2000">
              <a:latin typeface="Arial" panose="020B0604020202020204" pitchFamily="34" charset="0"/>
            </a:endParaRPr>
          </a:p>
        </p:txBody>
      </p:sp>
      <p:graphicFrame>
        <p:nvGraphicFramePr>
          <p:cNvPr id="5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681846"/>
              </p:ext>
            </p:extLst>
          </p:nvPr>
        </p:nvGraphicFramePr>
        <p:xfrm>
          <a:off x="1790699" y="1296988"/>
          <a:ext cx="317976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699" y="1296988"/>
                        <a:ext cx="3179763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67145"/>
              </p:ext>
            </p:extLst>
          </p:nvPr>
        </p:nvGraphicFramePr>
        <p:xfrm>
          <a:off x="4724399" y="2781747"/>
          <a:ext cx="2367881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6" name="CorelDRAW" r:id="rId5" imgW="2755440" imgH="361080" progId="CorelDRAW.Graphic.13">
                  <p:embed/>
                </p:oleObj>
              </mc:Choice>
              <mc:Fallback>
                <p:oleObj name="CorelDRAW" r:id="rId5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399" y="2781747"/>
                        <a:ext cx="2367881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772732"/>
              </p:ext>
            </p:extLst>
          </p:nvPr>
        </p:nvGraphicFramePr>
        <p:xfrm>
          <a:off x="2868613" y="4178989"/>
          <a:ext cx="146843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7" name="CorelDRAW" r:id="rId6" imgW="2755440" imgH="361080" progId="CorelDRAW.Graphic.13">
                  <p:embed/>
                </p:oleObj>
              </mc:Choice>
              <mc:Fallback>
                <p:oleObj name="CorelDRAW" r:id="rId6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4178989"/>
                        <a:ext cx="1468437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/>
          <p:cNvSpPr/>
          <p:nvPr/>
        </p:nvSpPr>
        <p:spPr>
          <a:xfrm>
            <a:off x="1835231" y="1363940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</a:rPr>
              <a:t>    PLANIFICACIÓN </a:t>
            </a:r>
            <a:r>
              <a:rPr lang="es-MX" dirty="0" err="1" smtClean="0">
                <a:latin typeface="Arial" panose="020B0604020202020204" pitchFamily="34" charset="0"/>
              </a:rPr>
              <a:t>dr</a:t>
            </a:r>
            <a:r>
              <a:rPr lang="es-MX" dirty="0" smtClean="0">
                <a:latin typeface="Arial" panose="020B0604020202020204" pitchFamily="34" charset="0"/>
              </a:rPr>
              <a:t>-IR</a:t>
            </a:r>
            <a:endParaRPr lang="es-AR" dirty="0"/>
          </a:p>
        </p:txBody>
      </p:sp>
      <p:sp>
        <p:nvSpPr>
          <p:cNvPr id="59" name="Rectángulo 58"/>
          <p:cNvSpPr/>
          <p:nvPr/>
        </p:nvSpPr>
        <p:spPr>
          <a:xfrm>
            <a:off x="2931160" y="4253898"/>
            <a:ext cx="131318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altLang="es-ES" dirty="0">
                <a:solidFill>
                  <a:srgbClr val="000000"/>
                </a:solidFill>
                <a:latin typeface="Humanst521 BT"/>
              </a:rPr>
              <a:t>CONTROL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4741960" y="2848040"/>
            <a:ext cx="2227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</a:rPr>
              <a:t>OPERACIÓN </a:t>
            </a:r>
            <a:r>
              <a:rPr lang="es-MX" dirty="0" err="1" smtClean="0">
                <a:latin typeface="Arial" panose="020B0604020202020204" pitchFamily="34" charset="0"/>
              </a:rPr>
              <a:t>Qu-Tr</a:t>
            </a:r>
            <a:endParaRPr lang="es-A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BE9FF"/>
              </a:gs>
              <a:gs pos="50000">
                <a:srgbClr val="FFFFFF"/>
              </a:gs>
              <a:gs pos="100000">
                <a:srgbClr val="ABE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6446266" y="1617117"/>
            <a:ext cx="647700" cy="3744912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2342579" y="1617117"/>
            <a:ext cx="1800225" cy="3716337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511429"/>
              </p:ext>
            </p:extLst>
          </p:nvPr>
        </p:nvGraphicFramePr>
        <p:xfrm>
          <a:off x="755079" y="255042"/>
          <a:ext cx="49688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CorelDRAW" r:id="rId3" imgW="2755440" imgH="361080" progId="CorelDRAW.Graphic.13">
                  <p:embed/>
                </p:oleObj>
              </mc:Choice>
              <mc:Fallback>
                <p:oleObj name="CorelDRAW" r:id="rId3" imgW="2755440" imgH="36108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079" y="255042"/>
                        <a:ext cx="49688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/>
          </p:cNvSpPr>
          <p:nvPr/>
        </p:nvSpPr>
        <p:spPr bwMode="auto">
          <a:xfrm>
            <a:off x="770954" y="255042"/>
            <a:ext cx="49149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000000"/>
                </a:solidFill>
                <a:latin typeface="Humanst521 BT"/>
                <a:cs typeface="Arial" panose="020B0604020202020204" pitchFamily="34" charset="0"/>
              </a:rPr>
              <a:t>CONTROL DEL PROGRAMA DE RIEGO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620266" y="1545679"/>
            <a:ext cx="0" cy="381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342579" y="1618704"/>
            <a:ext cx="1798637" cy="37433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6446266" y="1618704"/>
            <a:ext cx="576263" cy="374332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1620266" y="1545679"/>
            <a:ext cx="0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141216" y="1617117"/>
            <a:ext cx="2303463" cy="3744912"/>
          </a:xfrm>
          <a:prstGeom prst="rect">
            <a:avLst/>
          </a:prstGeom>
          <a:solidFill>
            <a:srgbClr val="66FF33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s-ES" sz="2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620266" y="5347742"/>
            <a:ext cx="5473700" cy="20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141216" y="1618704"/>
            <a:ext cx="23050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1072579" y="5101679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901129" y="3266529"/>
            <a:ext cx="7191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828104" y="1472654"/>
            <a:ext cx="792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 rot="16200000">
            <a:off x="-571278" y="308952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 (%)</a:t>
            </a:r>
            <a:endParaRPr lang="en-US" altLang="es-ES" sz="1800" b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3852291" y="5798592"/>
            <a:ext cx="2767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HUMEDAD DEL SUELO</a:t>
            </a:r>
            <a:endParaRPr lang="en-US" altLang="es-ES" sz="1800" b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3277616" y="5511254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Punto de riego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5509641" y="5504904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Tanque lleno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>
            <a:off x="4141216" y="4863554"/>
            <a:ext cx="0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3" name="Line 31"/>
          <p:cNvSpPr>
            <a:spLocks noChangeShapeType="1"/>
          </p:cNvSpPr>
          <p:nvPr/>
        </p:nvSpPr>
        <p:spPr bwMode="auto">
          <a:xfrm>
            <a:off x="6446266" y="4863554"/>
            <a:ext cx="0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2269554" y="974179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Déficit de agua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6444679" y="902742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latin typeface="Arial" panose="020B0604020202020204" pitchFamily="34" charset="0"/>
                <a:cs typeface="Arial" panose="020B0604020202020204" pitchFamily="34" charset="0"/>
              </a:rPr>
              <a:t>Exceso de agua</a:t>
            </a:r>
            <a:endParaRPr lang="en-US" altLang="es-E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 flipV="1">
            <a:off x="3204591" y="1334542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 flipV="1">
            <a:off x="6876479" y="1334542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AR"/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6949504" y="2795042"/>
            <a:ext cx="2159000" cy="915987"/>
            <a:chOff x="4241" y="2082"/>
            <a:chExt cx="1360" cy="577"/>
          </a:xfrm>
        </p:grpSpPr>
        <p:sp>
          <p:nvSpPr>
            <p:cNvPr id="29" name="Text Box 36"/>
            <p:cNvSpPr txBox="1">
              <a:spLocks noChangeArrowheads="1"/>
            </p:cNvSpPr>
            <p:nvPr/>
          </p:nvSpPr>
          <p:spPr bwMode="auto">
            <a:xfrm>
              <a:off x="4604" y="2082"/>
              <a:ext cx="99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AR" altLang="es-ES" sz="1800" b="0">
                  <a:latin typeface="Arial" panose="020B0604020202020204" pitchFamily="34" charset="0"/>
                  <a:cs typeface="Arial" panose="020B0604020202020204" pitchFamily="34" charset="0"/>
                </a:rPr>
                <a:t>Pérdida silenciosa del rendimiento</a:t>
              </a:r>
              <a:endParaRPr lang="en-US" altLang="es-ES" sz="1800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AutoShape 37"/>
            <p:cNvSpPr>
              <a:spLocks noChangeArrowheads="1"/>
            </p:cNvSpPr>
            <p:nvPr/>
          </p:nvSpPr>
          <p:spPr bwMode="auto">
            <a:xfrm>
              <a:off x="4241" y="2251"/>
              <a:ext cx="363" cy="272"/>
            </a:xfrm>
            <a:prstGeom prst="rightArrow">
              <a:avLst>
                <a:gd name="adj1" fmla="val 50000"/>
                <a:gd name="adj2" fmla="val 3336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s-E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1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850" y="549275"/>
            <a:ext cx="4402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400" u="sng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Lámina de Riego del Equipo</a:t>
            </a:r>
            <a:r>
              <a:rPr lang="es-AR" altLang="es-E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02156"/>
              </p:ext>
            </p:extLst>
          </p:nvPr>
        </p:nvGraphicFramePr>
        <p:xfrm>
          <a:off x="1043608" y="1981200"/>
          <a:ext cx="7849567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" name="Ecuación" r:id="rId3" imgW="4013200" imgH="419100" progId="Equation.3">
                  <p:embed/>
                </p:oleObj>
              </mc:Choice>
              <mc:Fallback>
                <p:oleObj name="Ecuación" r:id="rId3" imgW="4013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981200"/>
                        <a:ext cx="7849567" cy="871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967432"/>
              </p:ext>
            </p:extLst>
          </p:nvPr>
        </p:nvGraphicFramePr>
        <p:xfrm>
          <a:off x="1182389" y="4005263"/>
          <a:ext cx="6557963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1" name="Ecuación" r:id="rId5" imgW="2692400" imgH="419100" progId="Equation.3">
                  <p:embed/>
                </p:oleObj>
              </mc:Choice>
              <mc:Fallback>
                <p:oleObj name="Ecuación" r:id="rId5" imgW="2692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389" y="4005263"/>
                        <a:ext cx="6557963" cy="1008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43608" y="1382713"/>
            <a:ext cx="28495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Según una planta: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72009" y="3472011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Según </a:t>
            </a:r>
            <a:r>
              <a:rPr lang="es-AR" alt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A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gotero:</a:t>
            </a:r>
          </a:p>
        </p:txBody>
      </p:sp>
    </p:spTree>
    <p:extLst>
      <p:ext uri="{BB962C8B-B14F-4D97-AF65-F5344CB8AC3E}">
        <p14:creationId xmlns:p14="http://schemas.microsoft.com/office/powerpoint/2010/main" val="17978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3" descr="system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301750"/>
            <a:ext cx="6556375" cy="4441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76450" y="687388"/>
            <a:ext cx="499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AR" sz="2400">
                <a:latin typeface="Arial" panose="020B0604020202020204" pitchFamily="34" charset="0"/>
              </a:rPr>
              <a:t>MAQUINA QUE REALIZA MAPEO</a:t>
            </a:r>
          </a:p>
        </p:txBody>
      </p:sp>
    </p:spTree>
    <p:extLst>
      <p:ext uri="{BB962C8B-B14F-4D97-AF65-F5344CB8AC3E}">
        <p14:creationId xmlns:p14="http://schemas.microsoft.com/office/powerpoint/2010/main" val="42661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6631" y="280988"/>
            <a:ext cx="5184775" cy="431800"/>
          </a:xfrm>
          <a:prstGeom prst="flowChartAlternateProcess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9656" y="260350"/>
            <a:ext cx="59769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solidFill>
                  <a:srgbClr val="002060"/>
                </a:solidFill>
                <a:latin typeface="Arial" panose="020B0604020202020204" pitchFamily="34" charset="0"/>
              </a:rPr>
              <a:t>CONTROL PROGRAMA DE RIEGO:</a:t>
            </a:r>
            <a:endParaRPr lang="en-US" altLang="es-E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19989" r="19757" b="9566"/>
          <a:stretch>
            <a:fillRect/>
          </a:stretch>
        </p:blipFill>
        <p:spPr bwMode="auto">
          <a:xfrm>
            <a:off x="1404119" y="981075"/>
            <a:ext cx="7272337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Rectángulo"/>
          <p:cNvSpPr/>
          <p:nvPr/>
        </p:nvSpPr>
        <p:spPr>
          <a:xfrm>
            <a:off x="1546994" y="1125538"/>
            <a:ext cx="1728787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2 Rectángulo"/>
          <p:cNvSpPr/>
          <p:nvPr/>
        </p:nvSpPr>
        <p:spPr>
          <a:xfrm>
            <a:off x="1534294" y="4910138"/>
            <a:ext cx="1381125" cy="895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20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364307" y="477167"/>
            <a:ext cx="7096125" cy="5472113"/>
            <a:chOff x="0" y="0"/>
            <a:chExt cx="5760" cy="432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305" y="2745"/>
              <a:ext cx="317" cy="454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ES" sz="1800" b="0">
                <a:latin typeface="Arial" panose="020B0604020202020204" pitchFamily="34" charset="0"/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1927" y="3022"/>
              <a:ext cx="317" cy="454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ES" sz="1800" b="0">
                <a:latin typeface="Arial" panose="020B0604020202020204" pitchFamily="34" charset="0"/>
              </a:endParaRPr>
            </a:p>
          </p:txBody>
        </p:sp>
        <p:sp>
          <p:nvSpPr>
            <p:cNvPr id="7" name="5 Forma libre"/>
            <p:cNvSpPr/>
            <p:nvPr/>
          </p:nvSpPr>
          <p:spPr>
            <a:xfrm>
              <a:off x="43" y="1231"/>
              <a:ext cx="5252" cy="2573"/>
            </a:xfrm>
            <a:custGeom>
              <a:avLst/>
              <a:gdLst>
                <a:gd name="connsiteX0" fmla="*/ 0 w 8339769"/>
                <a:gd name="connsiteY0" fmla="*/ 2254785 h 4085421"/>
                <a:gd name="connsiteX1" fmla="*/ 121186 w 8339769"/>
                <a:gd name="connsiteY1" fmla="*/ 2243769 h 4085421"/>
                <a:gd name="connsiteX2" fmla="*/ 264405 w 8339769"/>
                <a:gd name="connsiteY2" fmla="*/ 2342920 h 4085421"/>
                <a:gd name="connsiteX3" fmla="*/ 407624 w 8339769"/>
                <a:gd name="connsiteY3" fmla="*/ 2552241 h 4085421"/>
                <a:gd name="connsiteX4" fmla="*/ 429658 w 8339769"/>
                <a:gd name="connsiteY4" fmla="*/ 2618342 h 4085421"/>
                <a:gd name="connsiteX5" fmla="*/ 462709 w 8339769"/>
                <a:gd name="connsiteY5" fmla="*/ 2640376 h 4085421"/>
                <a:gd name="connsiteX6" fmla="*/ 539827 w 8339769"/>
                <a:gd name="connsiteY6" fmla="*/ 2640376 h 4085421"/>
                <a:gd name="connsiteX7" fmla="*/ 683046 w 8339769"/>
                <a:gd name="connsiteY7" fmla="*/ 2684443 h 4085421"/>
                <a:gd name="connsiteX8" fmla="*/ 694063 w 8339769"/>
                <a:gd name="connsiteY8" fmla="*/ 2662409 h 4085421"/>
                <a:gd name="connsiteX9" fmla="*/ 694063 w 8339769"/>
                <a:gd name="connsiteY9" fmla="*/ 2232752 h 4085421"/>
                <a:gd name="connsiteX10" fmla="*/ 705080 w 8339769"/>
                <a:gd name="connsiteY10" fmla="*/ 1175132 h 4085421"/>
                <a:gd name="connsiteX11" fmla="*/ 760164 w 8339769"/>
                <a:gd name="connsiteY11" fmla="*/ 811576 h 4085421"/>
                <a:gd name="connsiteX12" fmla="*/ 760164 w 8339769"/>
                <a:gd name="connsiteY12" fmla="*/ 470053 h 4085421"/>
                <a:gd name="connsiteX13" fmla="*/ 793215 w 8339769"/>
                <a:gd name="connsiteY13" fmla="*/ 238699 h 4085421"/>
                <a:gd name="connsiteX14" fmla="*/ 815248 w 8339769"/>
                <a:gd name="connsiteY14" fmla="*/ 95479 h 4085421"/>
                <a:gd name="connsiteX15" fmla="*/ 837282 w 8339769"/>
                <a:gd name="connsiteY15" fmla="*/ 40395 h 4085421"/>
                <a:gd name="connsiteX16" fmla="*/ 914400 w 8339769"/>
                <a:gd name="connsiteY16" fmla="*/ 337850 h 4085421"/>
                <a:gd name="connsiteX17" fmla="*/ 1057619 w 8339769"/>
                <a:gd name="connsiteY17" fmla="*/ 1219200 h 4085421"/>
                <a:gd name="connsiteX18" fmla="*/ 1134738 w 8339769"/>
                <a:gd name="connsiteY18" fmla="*/ 1792077 h 4085421"/>
                <a:gd name="connsiteX19" fmla="*/ 1145754 w 8339769"/>
                <a:gd name="connsiteY19" fmla="*/ 1935296 h 4085421"/>
                <a:gd name="connsiteX20" fmla="*/ 1167788 w 8339769"/>
                <a:gd name="connsiteY20" fmla="*/ 1968347 h 4085421"/>
                <a:gd name="connsiteX21" fmla="*/ 1178805 w 8339769"/>
                <a:gd name="connsiteY21" fmla="*/ 2001397 h 4085421"/>
                <a:gd name="connsiteX22" fmla="*/ 1366092 w 8339769"/>
                <a:gd name="connsiteY22" fmla="*/ 2089532 h 4085421"/>
                <a:gd name="connsiteX23" fmla="*/ 1465244 w 8339769"/>
                <a:gd name="connsiteY23" fmla="*/ 2100549 h 4085421"/>
                <a:gd name="connsiteX24" fmla="*/ 1509311 w 8339769"/>
                <a:gd name="connsiteY24" fmla="*/ 2144617 h 4085421"/>
                <a:gd name="connsiteX25" fmla="*/ 1630497 w 8339769"/>
                <a:gd name="connsiteY25" fmla="*/ 2331903 h 4085421"/>
                <a:gd name="connsiteX26" fmla="*/ 1751682 w 8339769"/>
                <a:gd name="connsiteY26" fmla="*/ 2486140 h 4085421"/>
                <a:gd name="connsiteX27" fmla="*/ 1872868 w 8339769"/>
                <a:gd name="connsiteY27" fmla="*/ 2497156 h 4085421"/>
                <a:gd name="connsiteX28" fmla="*/ 1927952 w 8339769"/>
                <a:gd name="connsiteY28" fmla="*/ 2497156 h 4085421"/>
                <a:gd name="connsiteX29" fmla="*/ 1983036 w 8339769"/>
                <a:gd name="connsiteY29" fmla="*/ 2486140 h 4085421"/>
                <a:gd name="connsiteX30" fmla="*/ 2170323 w 8339769"/>
                <a:gd name="connsiteY30" fmla="*/ 2574275 h 4085421"/>
                <a:gd name="connsiteX31" fmla="*/ 2159306 w 8339769"/>
                <a:gd name="connsiteY31" fmla="*/ 2596308 h 4085421"/>
                <a:gd name="connsiteX32" fmla="*/ 2313542 w 8339769"/>
                <a:gd name="connsiteY32" fmla="*/ 2816646 h 4085421"/>
                <a:gd name="connsiteX33" fmla="*/ 2390660 w 8339769"/>
                <a:gd name="connsiteY33" fmla="*/ 2871730 h 4085421"/>
                <a:gd name="connsiteX34" fmla="*/ 2467779 w 8339769"/>
                <a:gd name="connsiteY34" fmla="*/ 2882747 h 4085421"/>
                <a:gd name="connsiteX35" fmla="*/ 2699133 w 8339769"/>
                <a:gd name="connsiteY35" fmla="*/ 2882747 h 4085421"/>
                <a:gd name="connsiteX36" fmla="*/ 2776251 w 8339769"/>
                <a:gd name="connsiteY36" fmla="*/ 2948848 h 4085421"/>
                <a:gd name="connsiteX37" fmla="*/ 2974554 w 8339769"/>
                <a:gd name="connsiteY37" fmla="*/ 3169185 h 4085421"/>
                <a:gd name="connsiteX38" fmla="*/ 3040656 w 8339769"/>
                <a:gd name="connsiteY38" fmla="*/ 3257320 h 4085421"/>
                <a:gd name="connsiteX39" fmla="*/ 3294044 w 8339769"/>
                <a:gd name="connsiteY39" fmla="*/ 3235287 h 4085421"/>
                <a:gd name="connsiteX40" fmla="*/ 3481330 w 8339769"/>
                <a:gd name="connsiteY40" fmla="*/ 3290371 h 4085421"/>
                <a:gd name="connsiteX41" fmla="*/ 3646583 w 8339769"/>
                <a:gd name="connsiteY41" fmla="*/ 3466641 h 4085421"/>
                <a:gd name="connsiteX42" fmla="*/ 3745735 w 8339769"/>
                <a:gd name="connsiteY42" fmla="*/ 3488675 h 4085421"/>
                <a:gd name="connsiteX43" fmla="*/ 3822853 w 8339769"/>
                <a:gd name="connsiteY43" fmla="*/ 3466641 h 4085421"/>
                <a:gd name="connsiteX44" fmla="*/ 4076241 w 8339769"/>
                <a:gd name="connsiteY44" fmla="*/ 3554776 h 4085421"/>
                <a:gd name="connsiteX45" fmla="*/ 4263528 w 8339769"/>
                <a:gd name="connsiteY45" fmla="*/ 3709012 h 4085421"/>
                <a:gd name="connsiteX46" fmla="*/ 4527933 w 8339769"/>
                <a:gd name="connsiteY46" fmla="*/ 3709012 h 4085421"/>
                <a:gd name="connsiteX47" fmla="*/ 4847422 w 8339769"/>
                <a:gd name="connsiteY47" fmla="*/ 3852231 h 4085421"/>
                <a:gd name="connsiteX48" fmla="*/ 4935557 w 8339769"/>
                <a:gd name="connsiteY48" fmla="*/ 3940366 h 4085421"/>
                <a:gd name="connsiteX49" fmla="*/ 4990641 w 8339769"/>
                <a:gd name="connsiteY49" fmla="*/ 3940366 h 4085421"/>
                <a:gd name="connsiteX50" fmla="*/ 5078776 w 8339769"/>
                <a:gd name="connsiteY50" fmla="*/ 3896299 h 4085421"/>
                <a:gd name="connsiteX51" fmla="*/ 5111827 w 8339769"/>
                <a:gd name="connsiteY51" fmla="*/ 3874265 h 4085421"/>
                <a:gd name="connsiteX52" fmla="*/ 5244029 w 8339769"/>
                <a:gd name="connsiteY52" fmla="*/ 3907315 h 4085421"/>
                <a:gd name="connsiteX53" fmla="*/ 5376232 w 8339769"/>
                <a:gd name="connsiteY53" fmla="*/ 3918332 h 4085421"/>
                <a:gd name="connsiteX54" fmla="*/ 5552501 w 8339769"/>
                <a:gd name="connsiteY54" fmla="*/ 4017484 h 4085421"/>
                <a:gd name="connsiteX55" fmla="*/ 5717754 w 8339769"/>
                <a:gd name="connsiteY55" fmla="*/ 3984434 h 4085421"/>
                <a:gd name="connsiteX56" fmla="*/ 5794872 w 8339769"/>
                <a:gd name="connsiteY56" fmla="*/ 3962400 h 4085421"/>
                <a:gd name="connsiteX57" fmla="*/ 5982159 w 8339769"/>
                <a:gd name="connsiteY57" fmla="*/ 3995450 h 4085421"/>
                <a:gd name="connsiteX58" fmla="*/ 6125379 w 8339769"/>
                <a:gd name="connsiteY58" fmla="*/ 3885282 h 4085421"/>
                <a:gd name="connsiteX59" fmla="*/ 6158429 w 8339769"/>
                <a:gd name="connsiteY59" fmla="*/ 3863248 h 4085421"/>
                <a:gd name="connsiteX60" fmla="*/ 6257581 w 8339769"/>
                <a:gd name="connsiteY60" fmla="*/ 3907315 h 4085421"/>
                <a:gd name="connsiteX61" fmla="*/ 6345716 w 8339769"/>
                <a:gd name="connsiteY61" fmla="*/ 3929349 h 4085421"/>
                <a:gd name="connsiteX62" fmla="*/ 6499952 w 8339769"/>
                <a:gd name="connsiteY62" fmla="*/ 3940366 h 4085421"/>
                <a:gd name="connsiteX63" fmla="*/ 6599104 w 8339769"/>
                <a:gd name="connsiteY63" fmla="*/ 3984434 h 4085421"/>
                <a:gd name="connsiteX64" fmla="*/ 6775374 w 8339769"/>
                <a:gd name="connsiteY64" fmla="*/ 3995450 h 4085421"/>
                <a:gd name="connsiteX65" fmla="*/ 6863509 w 8339769"/>
                <a:gd name="connsiteY65" fmla="*/ 4072569 h 4085421"/>
                <a:gd name="connsiteX66" fmla="*/ 7028762 w 8339769"/>
                <a:gd name="connsiteY66" fmla="*/ 4050535 h 4085421"/>
                <a:gd name="connsiteX67" fmla="*/ 7623672 w 8339769"/>
                <a:gd name="connsiteY67" fmla="*/ 4083585 h 4085421"/>
                <a:gd name="connsiteX68" fmla="*/ 7689774 w 8339769"/>
                <a:gd name="connsiteY68" fmla="*/ 4061552 h 4085421"/>
                <a:gd name="connsiteX69" fmla="*/ 8031297 w 8339769"/>
                <a:gd name="connsiteY69" fmla="*/ 4083585 h 4085421"/>
                <a:gd name="connsiteX70" fmla="*/ 8229600 w 8339769"/>
                <a:gd name="connsiteY70" fmla="*/ 4072569 h 4085421"/>
                <a:gd name="connsiteX71" fmla="*/ 8339769 w 8339769"/>
                <a:gd name="connsiteY71" fmla="*/ 4050535 h 408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8339769" h="4085421">
                  <a:moveTo>
                    <a:pt x="0" y="2254785"/>
                  </a:moveTo>
                  <a:cubicBezTo>
                    <a:pt x="38559" y="2241932"/>
                    <a:pt x="77119" y="2229080"/>
                    <a:pt x="121186" y="2243769"/>
                  </a:cubicBezTo>
                  <a:cubicBezTo>
                    <a:pt x="165253" y="2258458"/>
                    <a:pt x="216665" y="2291508"/>
                    <a:pt x="264405" y="2342920"/>
                  </a:cubicBezTo>
                  <a:cubicBezTo>
                    <a:pt x="312145" y="2394332"/>
                    <a:pt x="380082" y="2506337"/>
                    <a:pt x="407624" y="2552241"/>
                  </a:cubicBezTo>
                  <a:cubicBezTo>
                    <a:pt x="435166" y="2598145"/>
                    <a:pt x="420477" y="2603653"/>
                    <a:pt x="429658" y="2618342"/>
                  </a:cubicBezTo>
                  <a:cubicBezTo>
                    <a:pt x="438839" y="2633031"/>
                    <a:pt x="444348" y="2636704"/>
                    <a:pt x="462709" y="2640376"/>
                  </a:cubicBezTo>
                  <a:cubicBezTo>
                    <a:pt x="481071" y="2644048"/>
                    <a:pt x="503104" y="2633032"/>
                    <a:pt x="539827" y="2640376"/>
                  </a:cubicBezTo>
                  <a:cubicBezTo>
                    <a:pt x="576550" y="2647721"/>
                    <a:pt x="657340" y="2680771"/>
                    <a:pt x="683046" y="2684443"/>
                  </a:cubicBezTo>
                  <a:cubicBezTo>
                    <a:pt x="708752" y="2688115"/>
                    <a:pt x="692227" y="2737691"/>
                    <a:pt x="694063" y="2662409"/>
                  </a:cubicBezTo>
                  <a:cubicBezTo>
                    <a:pt x="695899" y="2587127"/>
                    <a:pt x="692227" y="2480632"/>
                    <a:pt x="694063" y="2232752"/>
                  </a:cubicBezTo>
                  <a:cubicBezTo>
                    <a:pt x="695899" y="1984873"/>
                    <a:pt x="694063" y="1411995"/>
                    <a:pt x="705080" y="1175132"/>
                  </a:cubicBezTo>
                  <a:cubicBezTo>
                    <a:pt x="716097" y="938269"/>
                    <a:pt x="750983" y="929089"/>
                    <a:pt x="760164" y="811576"/>
                  </a:cubicBezTo>
                  <a:cubicBezTo>
                    <a:pt x="769345" y="694063"/>
                    <a:pt x="754656" y="565533"/>
                    <a:pt x="760164" y="470053"/>
                  </a:cubicBezTo>
                  <a:cubicBezTo>
                    <a:pt x="765673" y="374574"/>
                    <a:pt x="784034" y="301128"/>
                    <a:pt x="793215" y="238699"/>
                  </a:cubicBezTo>
                  <a:cubicBezTo>
                    <a:pt x="802396" y="176270"/>
                    <a:pt x="807904" y="128530"/>
                    <a:pt x="815248" y="95479"/>
                  </a:cubicBezTo>
                  <a:cubicBezTo>
                    <a:pt x="822593" y="62428"/>
                    <a:pt x="820757" y="0"/>
                    <a:pt x="837282" y="40395"/>
                  </a:cubicBezTo>
                  <a:cubicBezTo>
                    <a:pt x="853807" y="80790"/>
                    <a:pt x="877677" y="141383"/>
                    <a:pt x="914400" y="337850"/>
                  </a:cubicBezTo>
                  <a:cubicBezTo>
                    <a:pt x="951123" y="534318"/>
                    <a:pt x="1020896" y="976829"/>
                    <a:pt x="1057619" y="1219200"/>
                  </a:cubicBezTo>
                  <a:cubicBezTo>
                    <a:pt x="1094342" y="1461571"/>
                    <a:pt x="1120049" y="1672728"/>
                    <a:pt x="1134738" y="1792077"/>
                  </a:cubicBezTo>
                  <a:cubicBezTo>
                    <a:pt x="1149427" y="1911426"/>
                    <a:pt x="1140246" y="1905918"/>
                    <a:pt x="1145754" y="1935296"/>
                  </a:cubicBezTo>
                  <a:cubicBezTo>
                    <a:pt x="1151262" y="1964674"/>
                    <a:pt x="1162280" y="1957330"/>
                    <a:pt x="1167788" y="1968347"/>
                  </a:cubicBezTo>
                  <a:cubicBezTo>
                    <a:pt x="1173296" y="1979364"/>
                    <a:pt x="1145754" y="1981200"/>
                    <a:pt x="1178805" y="2001397"/>
                  </a:cubicBezTo>
                  <a:cubicBezTo>
                    <a:pt x="1211856" y="2021595"/>
                    <a:pt x="1318352" y="2073007"/>
                    <a:pt x="1366092" y="2089532"/>
                  </a:cubicBezTo>
                  <a:cubicBezTo>
                    <a:pt x="1413832" y="2106057"/>
                    <a:pt x="1441374" y="2091368"/>
                    <a:pt x="1465244" y="2100549"/>
                  </a:cubicBezTo>
                  <a:cubicBezTo>
                    <a:pt x="1489114" y="2109730"/>
                    <a:pt x="1481769" y="2106058"/>
                    <a:pt x="1509311" y="2144617"/>
                  </a:cubicBezTo>
                  <a:cubicBezTo>
                    <a:pt x="1536853" y="2183176"/>
                    <a:pt x="1590102" y="2274983"/>
                    <a:pt x="1630497" y="2331903"/>
                  </a:cubicBezTo>
                  <a:cubicBezTo>
                    <a:pt x="1670892" y="2388824"/>
                    <a:pt x="1711287" y="2458598"/>
                    <a:pt x="1751682" y="2486140"/>
                  </a:cubicBezTo>
                  <a:cubicBezTo>
                    <a:pt x="1792077" y="2513682"/>
                    <a:pt x="1843490" y="2495320"/>
                    <a:pt x="1872868" y="2497156"/>
                  </a:cubicBezTo>
                  <a:cubicBezTo>
                    <a:pt x="1902246" y="2498992"/>
                    <a:pt x="1909591" y="2498992"/>
                    <a:pt x="1927952" y="2497156"/>
                  </a:cubicBezTo>
                  <a:cubicBezTo>
                    <a:pt x="1946313" y="2495320"/>
                    <a:pt x="1942641" y="2473287"/>
                    <a:pt x="1983036" y="2486140"/>
                  </a:cubicBezTo>
                  <a:cubicBezTo>
                    <a:pt x="2023431" y="2498993"/>
                    <a:pt x="2140945" y="2555914"/>
                    <a:pt x="2170323" y="2574275"/>
                  </a:cubicBezTo>
                  <a:cubicBezTo>
                    <a:pt x="2199701" y="2592636"/>
                    <a:pt x="2135436" y="2555913"/>
                    <a:pt x="2159306" y="2596308"/>
                  </a:cubicBezTo>
                  <a:cubicBezTo>
                    <a:pt x="2183176" y="2636703"/>
                    <a:pt x="2274983" y="2770742"/>
                    <a:pt x="2313542" y="2816646"/>
                  </a:cubicBezTo>
                  <a:cubicBezTo>
                    <a:pt x="2352101" y="2862550"/>
                    <a:pt x="2364954" y="2860713"/>
                    <a:pt x="2390660" y="2871730"/>
                  </a:cubicBezTo>
                  <a:cubicBezTo>
                    <a:pt x="2416366" y="2882747"/>
                    <a:pt x="2416367" y="2880911"/>
                    <a:pt x="2467779" y="2882747"/>
                  </a:cubicBezTo>
                  <a:cubicBezTo>
                    <a:pt x="2519191" y="2884583"/>
                    <a:pt x="2647721" y="2871730"/>
                    <a:pt x="2699133" y="2882747"/>
                  </a:cubicBezTo>
                  <a:cubicBezTo>
                    <a:pt x="2750545" y="2893764"/>
                    <a:pt x="2730348" y="2901108"/>
                    <a:pt x="2776251" y="2948848"/>
                  </a:cubicBezTo>
                  <a:cubicBezTo>
                    <a:pt x="2822155" y="2996588"/>
                    <a:pt x="2930487" y="3117773"/>
                    <a:pt x="2974554" y="3169185"/>
                  </a:cubicBezTo>
                  <a:cubicBezTo>
                    <a:pt x="3018621" y="3220597"/>
                    <a:pt x="2987408" y="3246303"/>
                    <a:pt x="3040656" y="3257320"/>
                  </a:cubicBezTo>
                  <a:cubicBezTo>
                    <a:pt x="3093904" y="3268337"/>
                    <a:pt x="3220598" y="3229779"/>
                    <a:pt x="3294044" y="3235287"/>
                  </a:cubicBezTo>
                  <a:cubicBezTo>
                    <a:pt x="3367490" y="3240795"/>
                    <a:pt x="3422574" y="3251812"/>
                    <a:pt x="3481330" y="3290371"/>
                  </a:cubicBezTo>
                  <a:cubicBezTo>
                    <a:pt x="3540086" y="3328930"/>
                    <a:pt x="3602516" y="3433590"/>
                    <a:pt x="3646583" y="3466641"/>
                  </a:cubicBezTo>
                  <a:cubicBezTo>
                    <a:pt x="3690650" y="3499692"/>
                    <a:pt x="3716357" y="3488675"/>
                    <a:pt x="3745735" y="3488675"/>
                  </a:cubicBezTo>
                  <a:cubicBezTo>
                    <a:pt x="3775113" y="3488675"/>
                    <a:pt x="3767769" y="3455624"/>
                    <a:pt x="3822853" y="3466641"/>
                  </a:cubicBezTo>
                  <a:cubicBezTo>
                    <a:pt x="3877937" y="3477658"/>
                    <a:pt x="4002795" y="3514381"/>
                    <a:pt x="4076241" y="3554776"/>
                  </a:cubicBezTo>
                  <a:cubicBezTo>
                    <a:pt x="4149687" y="3595171"/>
                    <a:pt x="4188246" y="3683306"/>
                    <a:pt x="4263528" y="3709012"/>
                  </a:cubicBezTo>
                  <a:cubicBezTo>
                    <a:pt x="4338810" y="3734718"/>
                    <a:pt x="4430617" y="3685142"/>
                    <a:pt x="4527933" y="3709012"/>
                  </a:cubicBezTo>
                  <a:cubicBezTo>
                    <a:pt x="4625249" y="3732882"/>
                    <a:pt x="4779485" y="3813672"/>
                    <a:pt x="4847422" y="3852231"/>
                  </a:cubicBezTo>
                  <a:cubicBezTo>
                    <a:pt x="4915359" y="3890790"/>
                    <a:pt x="4911687" y="3925677"/>
                    <a:pt x="4935557" y="3940366"/>
                  </a:cubicBezTo>
                  <a:cubicBezTo>
                    <a:pt x="4959427" y="3955055"/>
                    <a:pt x="4966771" y="3947710"/>
                    <a:pt x="4990641" y="3940366"/>
                  </a:cubicBezTo>
                  <a:cubicBezTo>
                    <a:pt x="5014511" y="3933022"/>
                    <a:pt x="5058578" y="3907316"/>
                    <a:pt x="5078776" y="3896299"/>
                  </a:cubicBezTo>
                  <a:cubicBezTo>
                    <a:pt x="5098974" y="3885282"/>
                    <a:pt x="5084285" y="3872429"/>
                    <a:pt x="5111827" y="3874265"/>
                  </a:cubicBezTo>
                  <a:cubicBezTo>
                    <a:pt x="5139369" y="3876101"/>
                    <a:pt x="5199962" y="3899971"/>
                    <a:pt x="5244029" y="3907315"/>
                  </a:cubicBezTo>
                  <a:cubicBezTo>
                    <a:pt x="5288097" y="3914660"/>
                    <a:pt x="5324820" y="3899971"/>
                    <a:pt x="5376232" y="3918332"/>
                  </a:cubicBezTo>
                  <a:cubicBezTo>
                    <a:pt x="5427644" y="3936693"/>
                    <a:pt x="5495581" y="4006467"/>
                    <a:pt x="5552501" y="4017484"/>
                  </a:cubicBezTo>
                  <a:lnTo>
                    <a:pt x="5717754" y="3984434"/>
                  </a:lnTo>
                  <a:cubicBezTo>
                    <a:pt x="5758149" y="3975253"/>
                    <a:pt x="5750805" y="3960564"/>
                    <a:pt x="5794872" y="3962400"/>
                  </a:cubicBezTo>
                  <a:cubicBezTo>
                    <a:pt x="5838939" y="3964236"/>
                    <a:pt x="5927075" y="4008303"/>
                    <a:pt x="5982159" y="3995450"/>
                  </a:cubicBezTo>
                  <a:cubicBezTo>
                    <a:pt x="6037243" y="3982597"/>
                    <a:pt x="6096001" y="3907316"/>
                    <a:pt x="6125379" y="3885282"/>
                  </a:cubicBezTo>
                  <a:cubicBezTo>
                    <a:pt x="6154757" y="3863248"/>
                    <a:pt x="6136395" y="3859576"/>
                    <a:pt x="6158429" y="3863248"/>
                  </a:cubicBezTo>
                  <a:cubicBezTo>
                    <a:pt x="6180463" y="3866920"/>
                    <a:pt x="6226367" y="3896298"/>
                    <a:pt x="6257581" y="3907315"/>
                  </a:cubicBezTo>
                  <a:cubicBezTo>
                    <a:pt x="6288795" y="3918332"/>
                    <a:pt x="6305321" y="3923840"/>
                    <a:pt x="6345716" y="3929349"/>
                  </a:cubicBezTo>
                  <a:cubicBezTo>
                    <a:pt x="6386111" y="3934858"/>
                    <a:pt x="6457721" y="3931185"/>
                    <a:pt x="6499952" y="3940366"/>
                  </a:cubicBezTo>
                  <a:cubicBezTo>
                    <a:pt x="6542183" y="3949547"/>
                    <a:pt x="6553200" y="3975253"/>
                    <a:pt x="6599104" y="3984434"/>
                  </a:cubicBezTo>
                  <a:cubicBezTo>
                    <a:pt x="6645008" y="3993615"/>
                    <a:pt x="6731307" y="3980761"/>
                    <a:pt x="6775374" y="3995450"/>
                  </a:cubicBezTo>
                  <a:cubicBezTo>
                    <a:pt x="6819441" y="4010139"/>
                    <a:pt x="6821278" y="4063388"/>
                    <a:pt x="6863509" y="4072569"/>
                  </a:cubicBezTo>
                  <a:cubicBezTo>
                    <a:pt x="6905740" y="4081750"/>
                    <a:pt x="6902068" y="4048699"/>
                    <a:pt x="7028762" y="4050535"/>
                  </a:cubicBezTo>
                  <a:cubicBezTo>
                    <a:pt x="7155456" y="4052371"/>
                    <a:pt x="7513503" y="4081749"/>
                    <a:pt x="7623672" y="4083585"/>
                  </a:cubicBezTo>
                  <a:cubicBezTo>
                    <a:pt x="7733841" y="4085421"/>
                    <a:pt x="7621837" y="4061552"/>
                    <a:pt x="7689774" y="4061552"/>
                  </a:cubicBezTo>
                  <a:cubicBezTo>
                    <a:pt x="7757711" y="4061552"/>
                    <a:pt x="7941326" y="4081749"/>
                    <a:pt x="8031297" y="4083585"/>
                  </a:cubicBezTo>
                  <a:cubicBezTo>
                    <a:pt x="8121268" y="4085421"/>
                    <a:pt x="8178188" y="4078077"/>
                    <a:pt x="8229600" y="4072569"/>
                  </a:cubicBezTo>
                  <a:cubicBezTo>
                    <a:pt x="8281012" y="4067061"/>
                    <a:pt x="8310390" y="4058798"/>
                    <a:pt x="8339769" y="4050535"/>
                  </a:cubicBezTo>
                </a:path>
              </a:pathLst>
            </a:cu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 b="0"/>
            </a:p>
          </p:txBody>
        </p:sp>
        <p:cxnSp>
          <p:nvCxnSpPr>
            <p:cNvPr id="8" name="7 Conector recto de flecha"/>
            <p:cNvCxnSpPr/>
            <p:nvPr/>
          </p:nvCxnSpPr>
          <p:spPr>
            <a:xfrm rot="5400000">
              <a:off x="381" y="3084"/>
              <a:ext cx="183" cy="45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8 CuadroTexto"/>
            <p:cNvSpPr txBox="1">
              <a:spLocks noChangeArrowheads="1"/>
            </p:cNvSpPr>
            <p:nvPr/>
          </p:nvSpPr>
          <p:spPr bwMode="auto">
            <a:xfrm>
              <a:off x="181" y="3195"/>
              <a:ext cx="59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800" b="0">
                  <a:latin typeface="Arial" panose="020B0604020202020204" pitchFamily="34" charset="0"/>
                </a:rPr>
                <a:t>Riego</a:t>
              </a:r>
            </a:p>
          </p:txBody>
        </p:sp>
        <p:cxnSp>
          <p:nvCxnSpPr>
            <p:cNvPr id="10" name="10 Conector recto"/>
            <p:cNvCxnSpPr/>
            <p:nvPr/>
          </p:nvCxnSpPr>
          <p:spPr>
            <a:xfrm rot="5400000">
              <a:off x="-740" y="2318"/>
              <a:ext cx="301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1 Conector recto"/>
            <p:cNvCxnSpPr/>
            <p:nvPr/>
          </p:nvCxnSpPr>
          <p:spPr>
            <a:xfrm rot="5400000">
              <a:off x="877" y="2318"/>
              <a:ext cx="301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2 CuadroTexto"/>
            <p:cNvSpPr txBox="1">
              <a:spLocks noChangeArrowheads="1"/>
            </p:cNvSpPr>
            <p:nvPr/>
          </p:nvSpPr>
          <p:spPr bwMode="auto">
            <a:xfrm>
              <a:off x="810" y="2250"/>
              <a:ext cx="515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800" b="0">
                  <a:latin typeface="Arial" panose="020B0604020202020204" pitchFamily="34" charset="0"/>
                </a:rPr>
                <a:t>CDC</a:t>
              </a:r>
            </a:p>
          </p:txBody>
        </p:sp>
        <p:sp>
          <p:nvSpPr>
            <p:cNvPr id="13" name="13 CuadroTexto"/>
            <p:cNvSpPr txBox="1">
              <a:spLocks noChangeArrowheads="1"/>
            </p:cNvSpPr>
            <p:nvPr/>
          </p:nvSpPr>
          <p:spPr bwMode="auto">
            <a:xfrm>
              <a:off x="2430" y="3195"/>
              <a:ext cx="2076" cy="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800" b="0">
                  <a:latin typeface="Arial" panose="020B0604020202020204" pitchFamily="34" charset="0"/>
                </a:rPr>
                <a:t>Reposición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800" b="0">
                  <a:latin typeface="Arial" panose="020B0604020202020204" pitchFamily="34" charset="0"/>
                </a:rPr>
                <a:t>Mayor punto oxigenación</a:t>
              </a:r>
            </a:p>
          </p:txBody>
        </p:sp>
        <p:sp>
          <p:nvSpPr>
            <p:cNvPr id="14" name="14 Elipse"/>
            <p:cNvSpPr/>
            <p:nvPr/>
          </p:nvSpPr>
          <p:spPr>
            <a:xfrm>
              <a:off x="675" y="2385"/>
              <a:ext cx="137" cy="1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 b="0"/>
            </a:p>
          </p:txBody>
        </p:sp>
        <p:sp>
          <p:nvSpPr>
            <p:cNvPr id="15" name="15 Elipse"/>
            <p:cNvSpPr/>
            <p:nvPr/>
          </p:nvSpPr>
          <p:spPr>
            <a:xfrm>
              <a:off x="2296" y="3375"/>
              <a:ext cx="137" cy="14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 b="0"/>
            </a:p>
          </p:txBody>
        </p:sp>
        <p:sp>
          <p:nvSpPr>
            <p:cNvPr id="16" name="16 Elipse"/>
            <p:cNvSpPr/>
            <p:nvPr/>
          </p:nvSpPr>
          <p:spPr>
            <a:xfrm>
              <a:off x="5265" y="3690"/>
              <a:ext cx="137" cy="13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800" b="0"/>
            </a:p>
          </p:txBody>
        </p:sp>
        <p:sp>
          <p:nvSpPr>
            <p:cNvPr id="17" name="17 CuadroTexto"/>
            <p:cNvSpPr txBox="1">
              <a:spLocks noChangeArrowheads="1"/>
            </p:cNvSpPr>
            <p:nvPr/>
          </p:nvSpPr>
          <p:spPr bwMode="auto">
            <a:xfrm>
              <a:off x="5130" y="3464"/>
              <a:ext cx="516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800" b="0">
                  <a:latin typeface="Arial" panose="020B0604020202020204" pitchFamily="34" charset="0"/>
                </a:rPr>
                <a:t>PMP</a:t>
              </a:r>
            </a:p>
          </p:txBody>
        </p:sp>
        <p:pic>
          <p:nvPicPr>
            <p:cNvPr id="18" name="17 Imagen" descr="Imagen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" y="1389"/>
              <a:ext cx="2415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99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17876" r="14557" b="15979"/>
          <a:stretch>
            <a:fillRect/>
          </a:stretch>
        </p:blipFill>
        <p:spPr bwMode="auto">
          <a:xfrm>
            <a:off x="1404813" y="261268"/>
            <a:ext cx="7559675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9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4" t="20708" r="23424" b="16917"/>
          <a:stretch>
            <a:fillRect/>
          </a:stretch>
        </p:blipFill>
        <p:spPr bwMode="auto">
          <a:xfrm>
            <a:off x="1402208" y="411163"/>
            <a:ext cx="7634288" cy="54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ABE9FF"/>
              </a:gs>
              <a:gs pos="50000">
                <a:srgbClr val="FFFFFF"/>
              </a:gs>
              <a:gs pos="100000">
                <a:srgbClr val="ABE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CL" altLang="es-AR" sz="6000">
              <a:latin typeface="Arial" panose="020B0604020202020204" pitchFamily="34" charset="0"/>
            </a:endParaRPr>
          </a:p>
        </p:txBody>
      </p:sp>
      <p:pic>
        <p:nvPicPr>
          <p:cNvPr id="4" name="Picture 5" descr="G:\0000_IRRITERRA\48_Casa_Uco\11_Fotos\100_8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97288"/>
            <a:ext cx="13795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4999" b="34375"/>
          <a:stretch>
            <a:fillRect/>
          </a:stretch>
        </p:blipFill>
        <p:spPr bwMode="auto">
          <a:xfrm>
            <a:off x="63500" y="595313"/>
            <a:ext cx="90233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2 Conector recto de flecha"/>
          <p:cNvCxnSpPr/>
          <p:nvPr/>
        </p:nvCxnSpPr>
        <p:spPr>
          <a:xfrm>
            <a:off x="1066800" y="26670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3 CuadroTexto"/>
          <p:cNvSpPr txBox="1">
            <a:spLocks noChangeArrowheads="1"/>
          </p:cNvSpPr>
          <p:nvPr/>
        </p:nvSpPr>
        <p:spPr bwMode="auto">
          <a:xfrm>
            <a:off x="914400" y="23622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0,96 dS/m</a:t>
            </a:r>
          </a:p>
        </p:txBody>
      </p:sp>
      <p:cxnSp>
        <p:nvCxnSpPr>
          <p:cNvPr id="8" name="5 Conector recto de flecha"/>
          <p:cNvCxnSpPr/>
          <p:nvPr/>
        </p:nvCxnSpPr>
        <p:spPr>
          <a:xfrm>
            <a:off x="1873250" y="262255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6 CuadroTexto"/>
          <p:cNvSpPr txBox="1">
            <a:spLocks noChangeArrowheads="1"/>
          </p:cNvSpPr>
          <p:nvPr/>
        </p:nvSpPr>
        <p:spPr bwMode="auto">
          <a:xfrm>
            <a:off x="1736725" y="2386013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1,16 dS/m</a:t>
            </a:r>
          </a:p>
        </p:txBody>
      </p:sp>
      <p:cxnSp>
        <p:nvCxnSpPr>
          <p:cNvPr id="10" name="7 Conector recto de flecha"/>
          <p:cNvCxnSpPr/>
          <p:nvPr/>
        </p:nvCxnSpPr>
        <p:spPr>
          <a:xfrm>
            <a:off x="3336925" y="266700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8 CuadroTexto"/>
          <p:cNvSpPr txBox="1">
            <a:spLocks noChangeArrowheads="1"/>
          </p:cNvSpPr>
          <p:nvPr/>
        </p:nvSpPr>
        <p:spPr bwMode="auto">
          <a:xfrm>
            <a:off x="3200400" y="2428875"/>
            <a:ext cx="1219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1,05 dS/m</a:t>
            </a:r>
          </a:p>
        </p:txBody>
      </p:sp>
      <p:cxnSp>
        <p:nvCxnSpPr>
          <p:cNvPr id="12" name="9 Conector recto de flecha"/>
          <p:cNvCxnSpPr/>
          <p:nvPr/>
        </p:nvCxnSpPr>
        <p:spPr>
          <a:xfrm>
            <a:off x="6918325" y="2484438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0 CuadroTexto"/>
          <p:cNvSpPr txBox="1">
            <a:spLocks noChangeArrowheads="1"/>
          </p:cNvSpPr>
          <p:nvPr/>
        </p:nvSpPr>
        <p:spPr bwMode="auto">
          <a:xfrm>
            <a:off x="6781800" y="2246313"/>
            <a:ext cx="1676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2,01 dS/m (Cosecha)</a:t>
            </a:r>
          </a:p>
        </p:txBody>
      </p:sp>
      <p:sp>
        <p:nvSpPr>
          <p:cNvPr id="14" name="4 Elipse"/>
          <p:cNvSpPr/>
          <p:nvPr/>
        </p:nvSpPr>
        <p:spPr>
          <a:xfrm>
            <a:off x="5334000" y="762000"/>
            <a:ext cx="838200" cy="83820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5" name="12 CuadroTexto"/>
          <p:cNvSpPr txBox="1">
            <a:spLocks noChangeArrowheads="1"/>
          </p:cNvSpPr>
          <p:nvPr/>
        </p:nvSpPr>
        <p:spPr bwMode="auto">
          <a:xfrm>
            <a:off x="6175375" y="842963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Lluvias febrero</a:t>
            </a:r>
          </a:p>
        </p:txBody>
      </p:sp>
      <p:sp>
        <p:nvSpPr>
          <p:cNvPr id="16" name="13 Elipse"/>
          <p:cNvSpPr/>
          <p:nvPr/>
        </p:nvSpPr>
        <p:spPr>
          <a:xfrm>
            <a:off x="3124200" y="1038225"/>
            <a:ext cx="495300" cy="71437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7" name="14 Elipse"/>
          <p:cNvSpPr/>
          <p:nvPr/>
        </p:nvSpPr>
        <p:spPr>
          <a:xfrm>
            <a:off x="1524000" y="823913"/>
            <a:ext cx="769938" cy="71437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8" name="15 CuadroTexto"/>
          <p:cNvSpPr txBox="1">
            <a:spLocks noChangeArrowheads="1"/>
          </p:cNvSpPr>
          <p:nvPr/>
        </p:nvSpPr>
        <p:spPr bwMode="auto">
          <a:xfrm>
            <a:off x="2819400" y="1785938"/>
            <a:ext cx="106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Fertilizaciones controladas</a:t>
            </a:r>
          </a:p>
        </p:txBody>
      </p:sp>
      <p:sp>
        <p:nvSpPr>
          <p:cNvPr id="19" name="16 CuadroTexto"/>
          <p:cNvSpPr txBox="1">
            <a:spLocks noChangeArrowheads="1"/>
          </p:cNvSpPr>
          <p:nvPr/>
        </p:nvSpPr>
        <p:spPr bwMode="auto">
          <a:xfrm>
            <a:off x="1085850" y="549275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Lavado fertilizante</a:t>
            </a:r>
          </a:p>
        </p:txBody>
      </p:sp>
      <p:cxnSp>
        <p:nvCxnSpPr>
          <p:cNvPr id="20" name="18 Conector recto de flecha"/>
          <p:cNvCxnSpPr/>
          <p:nvPr/>
        </p:nvCxnSpPr>
        <p:spPr>
          <a:xfrm>
            <a:off x="5378450" y="2584450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9 CuadroTexto"/>
          <p:cNvSpPr txBox="1">
            <a:spLocks noChangeArrowheads="1"/>
          </p:cNvSpPr>
          <p:nvPr/>
        </p:nvSpPr>
        <p:spPr bwMode="auto">
          <a:xfrm>
            <a:off x="5241925" y="2346325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2,01 dS/m (Cosecha)</a:t>
            </a:r>
          </a:p>
        </p:txBody>
      </p:sp>
      <p:cxnSp>
        <p:nvCxnSpPr>
          <p:cNvPr id="22" name="20 Conector recto de flecha"/>
          <p:cNvCxnSpPr/>
          <p:nvPr/>
        </p:nvCxnSpPr>
        <p:spPr>
          <a:xfrm flipH="1">
            <a:off x="5688013" y="2933700"/>
            <a:ext cx="65087" cy="241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gs3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595688"/>
            <a:ext cx="13160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21 CuadroTexto"/>
          <p:cNvSpPr txBox="1">
            <a:spLocks noChangeArrowheads="1"/>
          </p:cNvSpPr>
          <p:nvPr/>
        </p:nvSpPr>
        <p:spPr bwMode="auto">
          <a:xfrm>
            <a:off x="5638800" y="2771775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1,19 dS/m</a:t>
            </a:r>
          </a:p>
        </p:txBody>
      </p:sp>
      <p:pic>
        <p:nvPicPr>
          <p:cNvPr id="25" name="Picture 3" descr="5te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856038"/>
            <a:ext cx="28717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>
            <a:spLocks noChangeArrowheads="1"/>
          </p:cNvSpPr>
          <p:nvPr/>
        </p:nvSpPr>
        <p:spPr bwMode="auto">
          <a:xfrm>
            <a:off x="687388" y="5608638"/>
            <a:ext cx="1331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Arial" panose="020B0604020202020204" pitchFamily="34" charset="0"/>
              </a:rPr>
              <a:t>Sensor 5TE</a:t>
            </a:r>
          </a:p>
        </p:txBody>
      </p:sp>
      <p:pic>
        <p:nvPicPr>
          <p:cNvPr id="27" name="Picture 4" descr="IMG00411-20130503-12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736975"/>
            <a:ext cx="23717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8 Elipse"/>
          <p:cNvSpPr/>
          <p:nvPr/>
        </p:nvSpPr>
        <p:spPr>
          <a:xfrm>
            <a:off x="5822950" y="1428750"/>
            <a:ext cx="958850" cy="11557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29" name="29 CuadroTexto"/>
          <p:cNvSpPr txBox="1">
            <a:spLocks noChangeArrowheads="1"/>
          </p:cNvSpPr>
          <p:nvPr/>
        </p:nvSpPr>
        <p:spPr bwMode="auto">
          <a:xfrm>
            <a:off x="5378450" y="1878013"/>
            <a:ext cx="2098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000000"/>
                </a:solidFill>
                <a:latin typeface="Arial" panose="020B0604020202020204" pitchFamily="34" charset="0"/>
              </a:rPr>
              <a:t>Déficit Hídrico a cosecha</a:t>
            </a: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100013" y="92075"/>
            <a:ext cx="5186362" cy="431800"/>
          </a:xfrm>
          <a:prstGeom prst="flowChartAlternateProcess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73038" y="71438"/>
            <a:ext cx="59769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solidFill>
                  <a:srgbClr val="002060"/>
                </a:solidFill>
                <a:latin typeface="Arial" panose="020B0604020202020204" pitchFamily="34" charset="0"/>
              </a:rPr>
              <a:t>CONTROL PROGRAMA DE RIEGO:</a:t>
            </a:r>
            <a:endParaRPr lang="en-US" altLang="es-ES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6" descr="G:\0000_IRRITERRA\48_Casa_Uco\11_Fotos\100_86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4797425"/>
            <a:ext cx="2171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59"/>
          <p:cNvSpPr>
            <a:spLocks noChangeArrowheads="1"/>
          </p:cNvSpPr>
          <p:nvPr/>
        </p:nvSpPr>
        <p:spPr bwMode="auto">
          <a:xfrm>
            <a:off x="2300288" y="6142038"/>
            <a:ext cx="163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latin typeface="Arial" panose="020B0604020202020204" pitchFamily="34" charset="0"/>
              </a:rPr>
              <a:t>Sensor GS3</a:t>
            </a:r>
          </a:p>
        </p:txBody>
      </p:sp>
    </p:spTree>
    <p:extLst>
      <p:ext uri="{BB962C8B-B14F-4D97-AF65-F5344CB8AC3E}">
        <p14:creationId xmlns:p14="http://schemas.microsoft.com/office/powerpoint/2010/main" val="23291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Rectángulo 2"/>
          <p:cNvSpPr/>
          <p:nvPr/>
        </p:nvSpPr>
        <p:spPr>
          <a:xfrm>
            <a:off x="1956905" y="2420888"/>
            <a:ext cx="5495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 !!</a:t>
            </a:r>
            <a:endParaRPr lang="es-A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5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1029" descr="Cuarte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831138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32"/>
          <p:cNvSpPr txBox="1">
            <a:spLocks noChangeArrowheads="1"/>
          </p:cNvSpPr>
          <p:nvPr/>
        </p:nvSpPr>
        <p:spPr bwMode="auto">
          <a:xfrm>
            <a:off x="3192066" y="817265"/>
            <a:ext cx="3840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L" altLang="es-AR" sz="2400">
                <a:latin typeface="Arial" panose="020B0604020202020204" pitchFamily="34" charset="0"/>
              </a:rPr>
              <a:t>Ejemplo de sectorización</a:t>
            </a:r>
          </a:p>
        </p:txBody>
      </p:sp>
    </p:spTree>
    <p:extLst>
      <p:ext uri="{BB962C8B-B14F-4D97-AF65-F5344CB8AC3E}">
        <p14:creationId xmlns:p14="http://schemas.microsoft.com/office/powerpoint/2010/main" val="16697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8498"/>
            <a:ext cx="4464496" cy="633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79" y="158368"/>
            <a:ext cx="4550742" cy="643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27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2014">
  <a:themeElements>
    <a:clrScheme name="minimal_urj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inimal_urj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nimal_urj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nimal_urj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nimal_urj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2014</Template>
  <TotalTime>2109</TotalTime>
  <Words>1734</Words>
  <Application>Microsoft Office PowerPoint</Application>
  <PresentationFormat>Presentación en pantalla (4:3)</PresentationFormat>
  <Paragraphs>419</Paragraphs>
  <Slides>75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8</vt:i4>
      </vt:variant>
      <vt:variant>
        <vt:lpstr>Títulos de diapositiva</vt:lpstr>
      </vt:variant>
      <vt:variant>
        <vt:i4>75</vt:i4>
      </vt:variant>
    </vt:vector>
  </HeadingPairs>
  <TitlesOfParts>
    <vt:vector size="92" baseType="lpstr">
      <vt:lpstr>Arial Unicode MS</vt:lpstr>
      <vt:lpstr>Arial</vt:lpstr>
      <vt:lpstr>Arial Black</vt:lpstr>
      <vt:lpstr>Calibri</vt:lpstr>
      <vt:lpstr>Humanst521 BT</vt:lpstr>
      <vt:lpstr>Symbol</vt:lpstr>
      <vt:lpstr>Tahoma</vt:lpstr>
      <vt:lpstr>Times New Roman</vt:lpstr>
      <vt:lpstr>Presentación 2014</vt:lpstr>
      <vt:lpstr>Document</vt:lpstr>
      <vt:lpstr>Ecuación</vt:lpstr>
      <vt:lpstr>CorelDRAW</vt:lpstr>
      <vt:lpstr>CorelPhotoPaint.Image.10</vt:lpstr>
      <vt:lpstr>Picture Publisher Image</vt:lpstr>
      <vt:lpstr>Documento</vt:lpstr>
      <vt:lpstr>Objeto empaquetador del shell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Victoria Cabello</dc:creator>
  <cp:lastModifiedBy>hp</cp:lastModifiedBy>
  <cp:revision>48</cp:revision>
  <dcterms:created xsi:type="dcterms:W3CDTF">2014-05-20T19:11:20Z</dcterms:created>
  <dcterms:modified xsi:type="dcterms:W3CDTF">2016-08-01T20:07:25Z</dcterms:modified>
</cp:coreProperties>
</file>